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m 17" descr="Imagem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ítulo da palestrateste preenchimento"/>
          <p:cNvSpPr txBox="1"/>
          <p:nvPr>
            <p:ph type="title" hasCustomPrompt="1"/>
          </p:nvPr>
        </p:nvSpPr>
        <p:spPr>
          <a:xfrm>
            <a:off x="1012507" y="4122782"/>
            <a:ext cx="13716001" cy="2407559"/>
          </a:xfrm>
          <a:prstGeom prst="rect">
            <a:avLst/>
          </a:prstGeom>
        </p:spPr>
        <p:txBody>
          <a:bodyPr/>
          <a:lstStyle>
            <a:lvl1pPr>
              <a:defRPr cap="all" sz="9200">
                <a:solidFill>
                  <a:srgbClr val="23755A"/>
                </a:solidFill>
              </a:defRPr>
            </a:lvl1pPr>
          </a:lstStyle>
          <a:p>
            <a:pPr/>
            <a:r>
              <a:t>Título da palestrateste preenchimento</a:t>
            </a:r>
          </a:p>
        </p:txBody>
      </p:sp>
      <p:pic>
        <p:nvPicPr>
          <p:cNvPr id="17" name="Imagem 7" descr="Imagem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368" y="678646"/>
            <a:ext cx="8343712" cy="213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m 10" descr="Imagem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54676" y="9109915"/>
            <a:ext cx="1225591" cy="96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m 11" descr="Imagem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17486" y="7124700"/>
            <a:ext cx="1006195" cy="1628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m 12" descr="Imagem 12"/>
          <p:cNvPicPr>
            <a:picLocks noChangeAspect="1"/>
          </p:cNvPicPr>
          <p:nvPr/>
        </p:nvPicPr>
        <p:blipFill>
          <a:blip r:embed="rId7">
            <a:extLst/>
          </a:blip>
          <a:srcRect l="0" t="0" r="0" b="2091"/>
          <a:stretch>
            <a:fillRect/>
          </a:stretch>
        </p:blipFill>
        <p:spPr>
          <a:xfrm>
            <a:off x="0" y="7562497"/>
            <a:ext cx="1350090" cy="44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m 13" descr="Imagem 13"/>
          <p:cNvPicPr>
            <a:picLocks noChangeAspect="1"/>
          </p:cNvPicPr>
          <p:nvPr/>
        </p:nvPicPr>
        <p:blipFill>
          <a:blip r:embed="rId8">
            <a:extLst/>
          </a:blip>
          <a:srcRect l="0" t="0" r="0" b="2145"/>
          <a:stretch>
            <a:fillRect/>
          </a:stretch>
        </p:blipFill>
        <p:spPr>
          <a:xfrm>
            <a:off x="0" y="8215620"/>
            <a:ext cx="1350090" cy="44540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500"/>
              </a:spcBef>
              <a:defRPr b="1" sz="4300">
                <a:solidFill>
                  <a:srgbClr val="4E5447"/>
                </a:solidFill>
              </a:defRPr>
            </a:lvl1pPr>
            <a:lvl2pPr marL="1095375" indent="-409575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2pPr>
            <a:lvl3pPr marL="1863089" indent="-491489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3pPr>
            <a:lvl4pPr marL="2603500" indent="-546100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4pPr>
            <a:lvl5pPr marL="3289300" indent="-546100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5pPr>
          </a:lstStyle>
          <a:p>
            <a:pPr/>
            <a:r>
              <a:t>Nome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Espaço Reservado para Texto 15"/>
          <p:cNvSpPr/>
          <p:nvPr>
            <p:ph type="body" sz="quarter" idx="21" hasCustomPrompt="1"/>
          </p:nvPr>
        </p:nvSpPr>
        <p:spPr>
          <a:xfrm>
            <a:off x="1463925" y="8141912"/>
            <a:ext cx="11461751" cy="519114"/>
          </a:xfrm>
          <a:prstGeom prst="rect">
            <a:avLst/>
          </a:prstGeom>
        </p:spPr>
        <p:txBody>
          <a:bodyPr/>
          <a:lstStyle>
            <a:lvl1pPr defTabSz="1083563">
              <a:lnSpc>
                <a:spcPct val="90000"/>
              </a:lnSpc>
              <a:spcBef>
                <a:spcPts val="1100"/>
              </a:spcBef>
              <a:defRPr b="1" sz="3397">
                <a:solidFill>
                  <a:srgbClr val="4E5447"/>
                </a:solidFill>
              </a:defRPr>
            </a:lvl1pPr>
          </a:lstStyle>
          <a:p>
            <a:pPr/>
            <a:r>
              <a:t>Instituição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xfrm>
            <a:off x="1000324" y="450436"/>
            <a:ext cx="16287352" cy="1216132"/>
          </a:xfrm>
          <a:prstGeom prst="rect">
            <a:avLst/>
          </a:prstGeom>
        </p:spPr>
        <p:txBody>
          <a:bodyPr/>
          <a:lstStyle>
            <a:lvl1pPr algn="ctr"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xfrm>
            <a:off x="1000125" y="3038167"/>
            <a:ext cx="16287750" cy="4926270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1pPr>
            <a:lvl2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2pPr>
            <a:lvl3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3pPr>
            <a:lvl4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4pPr>
            <a:lvl5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m 2" descr="Image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/>
          <p:nvPr>
            <p:ph type="title"/>
          </p:nvPr>
        </p:nvSpPr>
        <p:spPr>
          <a:xfrm>
            <a:off x="1000324" y="450436"/>
            <a:ext cx="16287352" cy="1216132"/>
          </a:xfrm>
          <a:prstGeom prst="rect">
            <a:avLst/>
          </a:prstGeom>
        </p:spPr>
        <p:txBody>
          <a:bodyPr/>
          <a:lstStyle>
            <a:lvl1pPr algn="ctr"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idx="1"/>
          </p:nvPr>
        </p:nvSpPr>
        <p:spPr>
          <a:xfrm>
            <a:off x="1000125" y="3038167"/>
            <a:ext cx="16287750" cy="4926270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1pPr>
            <a:lvl2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2pPr>
            <a:lvl3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3pPr>
            <a:lvl4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4pPr>
            <a:lvl5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6" name="Imagem 6" descr="Imagem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5509" y="458038"/>
            <a:ext cx="4889464" cy="1251703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itle Text"/>
          <p:cNvSpPr txBox="1"/>
          <p:nvPr>
            <p:ph type="title"/>
          </p:nvPr>
        </p:nvSpPr>
        <p:spPr>
          <a:xfrm>
            <a:off x="2286000" y="4922882"/>
            <a:ext cx="13716000" cy="1135019"/>
          </a:xfrm>
          <a:prstGeom prst="rect">
            <a:avLst/>
          </a:prstGeom>
        </p:spPr>
        <p:txBody>
          <a:bodyPr/>
          <a:lstStyle>
            <a:lvl1pPr algn="ctr">
              <a:defRPr cap="all" sz="9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77" name="Imagem 3" descr="Imagem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7399" y="735709"/>
            <a:ext cx="9533204" cy="2510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" name="Agrupar 18"/>
          <p:cNvGrpSpPr/>
          <p:nvPr/>
        </p:nvGrpSpPr>
        <p:grpSpPr>
          <a:xfrm>
            <a:off x="7343775" y="8902699"/>
            <a:ext cx="3600450" cy="1397001"/>
            <a:chOff x="0" y="0"/>
            <a:chExt cx="3600450" cy="1397000"/>
          </a:xfrm>
        </p:grpSpPr>
        <p:sp>
          <p:nvSpPr>
            <p:cNvPr id="78" name="Retângulo Arredondado 6"/>
            <p:cNvSpPr/>
            <p:nvPr/>
          </p:nvSpPr>
          <p:spPr>
            <a:xfrm>
              <a:off x="0" y="0"/>
              <a:ext cx="3600450" cy="139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729"/>
                  </a:moveTo>
                  <a:cubicBezTo>
                    <a:pt x="38" y="2117"/>
                    <a:pt x="860" y="0"/>
                    <a:pt x="1873" y="0"/>
                  </a:cubicBezTo>
                  <a:lnTo>
                    <a:pt x="19765" y="0"/>
                  </a:lnTo>
                  <a:cubicBezTo>
                    <a:pt x="20778" y="0"/>
                    <a:pt x="21600" y="2117"/>
                    <a:pt x="21600" y="4729"/>
                  </a:cubicBezTo>
                  <a:cubicBezTo>
                    <a:pt x="21587" y="10353"/>
                    <a:pt x="21575" y="15976"/>
                    <a:pt x="21562" y="21600"/>
                  </a:cubicBezTo>
                  <a:lnTo>
                    <a:pt x="0" y="21404"/>
                  </a:lnTo>
                  <a:cubicBezTo>
                    <a:pt x="13" y="15845"/>
                    <a:pt x="25" y="10287"/>
                    <a:pt x="38" y="47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9" name="Imagem 4" descr="Imagem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3621" y="257971"/>
              <a:ext cx="1100606" cy="877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m 5" descr="Imagem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6605" y="383898"/>
              <a:ext cx="1421720" cy="602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m 2" descr="Image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2286000" y="4922882"/>
            <a:ext cx="13716000" cy="1135019"/>
          </a:xfrm>
          <a:prstGeom prst="rect">
            <a:avLst/>
          </a:prstGeom>
        </p:spPr>
        <p:txBody>
          <a:bodyPr/>
          <a:lstStyle>
            <a:lvl1pPr algn="ctr">
              <a:defRPr cap="all" sz="9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92" name="Imagem 3" descr="Imagem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7399" y="735709"/>
            <a:ext cx="9533204" cy="2510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Agrupar 18"/>
          <p:cNvGrpSpPr/>
          <p:nvPr/>
        </p:nvGrpSpPr>
        <p:grpSpPr>
          <a:xfrm>
            <a:off x="7343775" y="8902699"/>
            <a:ext cx="3600450" cy="1397001"/>
            <a:chOff x="0" y="0"/>
            <a:chExt cx="3600450" cy="1397000"/>
          </a:xfrm>
        </p:grpSpPr>
        <p:sp>
          <p:nvSpPr>
            <p:cNvPr id="93" name="Retângulo Arredondado 6"/>
            <p:cNvSpPr/>
            <p:nvPr/>
          </p:nvSpPr>
          <p:spPr>
            <a:xfrm>
              <a:off x="0" y="0"/>
              <a:ext cx="3600450" cy="139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729"/>
                  </a:moveTo>
                  <a:cubicBezTo>
                    <a:pt x="38" y="2117"/>
                    <a:pt x="860" y="0"/>
                    <a:pt x="1873" y="0"/>
                  </a:cubicBezTo>
                  <a:lnTo>
                    <a:pt x="19765" y="0"/>
                  </a:lnTo>
                  <a:cubicBezTo>
                    <a:pt x="20778" y="0"/>
                    <a:pt x="21600" y="2117"/>
                    <a:pt x="21600" y="4729"/>
                  </a:cubicBezTo>
                  <a:cubicBezTo>
                    <a:pt x="21587" y="10353"/>
                    <a:pt x="21575" y="15976"/>
                    <a:pt x="21562" y="21600"/>
                  </a:cubicBezTo>
                  <a:lnTo>
                    <a:pt x="0" y="21404"/>
                  </a:lnTo>
                  <a:cubicBezTo>
                    <a:pt x="13" y="15845"/>
                    <a:pt x="25" y="10287"/>
                    <a:pt x="38" y="47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4" name="Imagem 4" descr="Imagem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3621" y="257971"/>
              <a:ext cx="1100606" cy="877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Imagem 5" descr="Imagem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6605" y="383898"/>
              <a:ext cx="1421720" cy="602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Body Level One…"/>
          <p:cNvSpPr txBox="1"/>
          <p:nvPr>
            <p:ph type="body" idx="1"/>
          </p:nvPr>
        </p:nvSpPr>
        <p:spPr>
          <a:xfrm>
            <a:off x="714317" y="2730717"/>
            <a:ext cx="16859370" cy="66990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1pPr>
            <a:lvl2pPr marL="1028700" indent="-3429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2pPr>
            <a:lvl3pPr marL="1783079" indent="-411479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3pPr>
            <a:lvl4pPr marL="2514600" indent="-4572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4pPr>
            <a:lvl5pPr marL="3200400" indent="-4572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xfrm>
            <a:off x="935089" y="498983"/>
            <a:ext cx="13144592" cy="172819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0" sz="5400">
                <a:solidFill>
                  <a:srgbClr val="2E75B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ítulo"/>
          <p:cNvSpPr txBox="1"/>
          <p:nvPr>
            <p:ph type="title" hasCustomPrompt="1"/>
          </p:nvPr>
        </p:nvSpPr>
        <p:spPr>
          <a:xfrm>
            <a:off x="575186" y="524177"/>
            <a:ext cx="11665975" cy="121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Título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Imagem 6" descr="Imagem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5509" y="458038"/>
            <a:ext cx="4889464" cy="12517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transition xmlns:p14="http://schemas.microsoft.com/office/powerpoint/2010/main" spd="med" advClick="1"/>
  <p:txStyles>
    <p:titleStyle>
      <a:lvl1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858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3716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0574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7432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5pPr>
      <a:lvl6pPr marL="38100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6pPr>
      <a:lvl7pPr marL="44958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7pPr>
      <a:lvl8pPr marL="51816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8pPr>
      <a:lvl9pPr marL="58674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24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3" Type="http://schemas.openxmlformats.org/officeDocument/2006/relationships/image" Target="../media/image6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3" Type="http://schemas.openxmlformats.org/officeDocument/2006/relationships/image" Target="../media/image24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5.png"/><Relationship Id="rId4" Type="http://schemas.openxmlformats.org/officeDocument/2006/relationships/image" Target="../media/image11.jpeg"/><Relationship Id="rId5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ítulo 1"/>
          <p:cNvSpPr txBox="1"/>
          <p:nvPr>
            <p:ph type="title"/>
          </p:nvPr>
        </p:nvSpPr>
        <p:spPr>
          <a:xfrm>
            <a:off x="1012508" y="4573044"/>
            <a:ext cx="14682605" cy="1525983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Automação laboratorial</a:t>
            </a:r>
          </a:p>
        </p:txBody>
      </p:sp>
      <p:sp>
        <p:nvSpPr>
          <p:cNvPr id="117" name="Espaço Reservado para Texto 2"/>
          <p:cNvSpPr txBox="1"/>
          <p:nvPr>
            <p:ph type="body" sz="quarter" idx="1"/>
          </p:nvPr>
        </p:nvSpPr>
        <p:spPr>
          <a:xfrm>
            <a:off x="1454150" y="7285958"/>
            <a:ext cx="11461750" cy="519114"/>
          </a:xfrm>
          <a:prstGeom prst="rect">
            <a:avLst/>
          </a:prstGeom>
        </p:spPr>
        <p:txBody>
          <a:bodyPr/>
          <a:lstStyle>
            <a:lvl1pPr defTabSz="1083563">
              <a:spcBef>
                <a:spcPts val="1100"/>
              </a:spcBef>
              <a:defRPr sz="3397"/>
            </a:lvl1pPr>
          </a:lstStyle>
          <a:p>
            <a:pPr/>
            <a:r>
              <a:t>Marcelo Balancin, MD PhD MBA</a:t>
            </a:r>
          </a:p>
        </p:txBody>
      </p:sp>
      <p:sp>
        <p:nvSpPr>
          <p:cNvPr id="118" name="Espaço Reservado para Texto 3"/>
          <p:cNvSpPr/>
          <p:nvPr>
            <p:ph type="body" idx="21"/>
          </p:nvPr>
        </p:nvSpPr>
        <p:spPr>
          <a:xfrm>
            <a:off x="1454150" y="7857433"/>
            <a:ext cx="11461750" cy="136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809243">
              <a:spcBef>
                <a:spcPts val="800"/>
              </a:spcBef>
              <a:defRPr sz="2537"/>
            </a:pPr>
            <a:r>
              <a:t>Grupo Amil - Patologista-Chefe</a:t>
            </a:r>
          </a:p>
          <a:p>
            <a:pPr defTabSz="809243">
              <a:spcBef>
                <a:spcPts val="800"/>
              </a:spcBef>
              <a:defRPr sz="2537"/>
            </a:pPr>
            <a:r>
              <a:t>Faculdade de Ciências Médicas da Santa Casa de SP (FCMSCSP) - Ciências Patológicas</a:t>
            </a:r>
          </a:p>
          <a:p>
            <a:pPr defTabSz="809243">
              <a:spcBef>
                <a:spcPts val="800"/>
              </a:spcBef>
              <a:defRPr sz="2537"/>
            </a:pPr>
            <a:r>
              <a:t>Faculdade Belas Artes - Comunicação e Retórica</a:t>
            </a:r>
          </a:p>
        </p:txBody>
      </p:sp>
      <p:pic>
        <p:nvPicPr>
          <p:cNvPr id="119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507" y="3417932"/>
            <a:ext cx="3521393" cy="32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12507" y="6689114"/>
            <a:ext cx="3521393" cy="325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661040"/>
            <a:ext cx="2757715" cy="480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0090" y="1345789"/>
            <a:ext cx="15480169" cy="8127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40c5714f-019a-4f93-8a72-8d0aafe9836b.jpeg"/>
          <p:cNvGrpSpPr/>
          <p:nvPr/>
        </p:nvGrpSpPr>
        <p:grpSpPr>
          <a:xfrm>
            <a:off x="2311878" y="3135419"/>
            <a:ext cx="3978062" cy="4016162"/>
            <a:chOff x="0" y="0"/>
            <a:chExt cx="3978061" cy="4016161"/>
          </a:xfrm>
        </p:grpSpPr>
        <p:pic>
          <p:nvPicPr>
            <p:cNvPr id="160" name="40c5714f-019a-4f93-8a72-8d0aafe9836b.jpeg" descr="40c5714f-019a-4f93-8a72-8d0aafe9836b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" name="40c5714f-019a-4f93-8a72-8d0aafe9836b.jpeg" descr="40c5714f-019a-4f93-8a72-8d0aafe9836b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grpSp>
        <p:nvGrpSpPr>
          <p:cNvPr id="164" name="07b5a55f-9a7f-4c83-bad6-ccec4f66bb72.jpeg"/>
          <p:cNvGrpSpPr/>
          <p:nvPr/>
        </p:nvGrpSpPr>
        <p:grpSpPr>
          <a:xfrm>
            <a:off x="7154969" y="3154469"/>
            <a:ext cx="3978062" cy="4016162"/>
            <a:chOff x="0" y="0"/>
            <a:chExt cx="3978061" cy="4016161"/>
          </a:xfrm>
        </p:grpSpPr>
        <p:pic>
          <p:nvPicPr>
            <p:cNvPr id="163" name="07b5a55f-9a7f-4c83-bad6-ccec4f66bb72.jpeg" descr="07b5a55f-9a7f-4c83-bad6-ccec4f66bb7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07b5a55f-9a7f-4c83-bad6-ccec4f66bb72.jpeg" descr="07b5a55f-9a7f-4c83-bad6-ccec4f66bb7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grpSp>
        <p:nvGrpSpPr>
          <p:cNvPr id="167" name="a47236d2-4d44-473b-b562-900d23242621.jpeg"/>
          <p:cNvGrpSpPr/>
          <p:nvPr/>
        </p:nvGrpSpPr>
        <p:grpSpPr>
          <a:xfrm>
            <a:off x="11998060" y="3135419"/>
            <a:ext cx="3978062" cy="4016162"/>
            <a:chOff x="0" y="0"/>
            <a:chExt cx="3978061" cy="4016161"/>
          </a:xfrm>
        </p:grpSpPr>
        <p:pic>
          <p:nvPicPr>
            <p:cNvPr id="166" name="a47236d2-4d44-473b-b562-900d23242621.jpeg" descr="a47236d2-4d44-473b-b562-900d2324262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a47236d2-4d44-473b-b562-900d23242621.jpeg" descr="a47236d2-4d44-473b-b562-900d2324262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sp>
        <p:nvSpPr>
          <p:cNvPr id="168" name="Pré-Analítico"/>
          <p:cNvSpPr txBox="1"/>
          <p:nvPr/>
        </p:nvSpPr>
        <p:spPr>
          <a:xfrm>
            <a:off x="3230507" y="7440756"/>
            <a:ext cx="2140804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Pré-Analítico</a:t>
            </a:r>
          </a:p>
        </p:txBody>
      </p:sp>
      <p:sp>
        <p:nvSpPr>
          <p:cNvPr id="169" name="Analítico"/>
          <p:cNvSpPr txBox="1"/>
          <p:nvPr/>
        </p:nvSpPr>
        <p:spPr>
          <a:xfrm>
            <a:off x="8394769" y="7440756"/>
            <a:ext cx="1498462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Analítico</a:t>
            </a:r>
          </a:p>
        </p:txBody>
      </p:sp>
      <p:sp>
        <p:nvSpPr>
          <p:cNvPr id="170" name="Pós-Analítico"/>
          <p:cNvSpPr txBox="1"/>
          <p:nvPr/>
        </p:nvSpPr>
        <p:spPr>
          <a:xfrm>
            <a:off x="12916689" y="7440756"/>
            <a:ext cx="2214003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Pós-Analítico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40c5714f-019a-4f93-8a72-8d0aafe9836b.jpeg" descr="40c5714f-019a-4f93-8a72-8d0aafe9836b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2455" y="1350143"/>
            <a:ext cx="7586715" cy="758671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1. RFID"/>
          <p:cNvSpPr txBox="1"/>
          <p:nvPr/>
        </p:nvSpPr>
        <p:spPr>
          <a:xfrm>
            <a:off x="13151337" y="4792980"/>
            <a:ext cx="185411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1. RFID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pasted-movie.png"/>
          <p:cNvGrpSpPr/>
          <p:nvPr/>
        </p:nvGrpSpPr>
        <p:grpSpPr>
          <a:xfrm>
            <a:off x="1258728" y="447670"/>
            <a:ext cx="7973998" cy="9391660"/>
            <a:chOff x="0" y="0"/>
            <a:chExt cx="7973996" cy="9391658"/>
          </a:xfrm>
        </p:grpSpPr>
        <p:pic>
          <p:nvPicPr>
            <p:cNvPr id="17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7567597" cy="8947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973997" cy="9391659"/>
            </a:xfrm>
            <a:prstGeom prst="rect">
              <a:avLst/>
            </a:prstGeom>
            <a:effectLst/>
          </p:spPr>
        </p:pic>
      </p:grpSp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47985" y="2185040"/>
            <a:ext cx="5422901" cy="722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78" y="1130300"/>
            <a:ext cx="10642601" cy="802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1106" y="2501341"/>
            <a:ext cx="6793040" cy="323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64976" y="5999776"/>
            <a:ext cx="68453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angle"/>
          <p:cNvSpPr/>
          <p:nvPr/>
        </p:nvSpPr>
        <p:spPr>
          <a:xfrm>
            <a:off x="12146169" y="6836288"/>
            <a:ext cx="5668874" cy="346277"/>
          </a:xfrm>
          <a:prstGeom prst="rect">
            <a:avLst/>
          </a:prstGeom>
          <a:ln w="38100">
            <a:solidFill>
              <a:srgbClr val="3D834A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4" name="Rectangle"/>
          <p:cNvSpPr/>
          <p:nvPr/>
        </p:nvSpPr>
        <p:spPr>
          <a:xfrm>
            <a:off x="11416467" y="2988316"/>
            <a:ext cx="6005596" cy="1084623"/>
          </a:xfrm>
          <a:prstGeom prst="rect">
            <a:avLst/>
          </a:prstGeom>
          <a:ln w="38100">
            <a:solidFill>
              <a:srgbClr val="3D834A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pasted-movie.png"/>
          <p:cNvGrpSpPr/>
          <p:nvPr/>
        </p:nvGrpSpPr>
        <p:grpSpPr>
          <a:xfrm>
            <a:off x="832421" y="493856"/>
            <a:ext cx="6751308" cy="9299288"/>
            <a:chOff x="0" y="0"/>
            <a:chExt cx="6751307" cy="9299287"/>
          </a:xfrm>
        </p:grpSpPr>
        <p:pic>
          <p:nvPicPr>
            <p:cNvPr id="18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344908" cy="88547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1308" cy="9299288"/>
            </a:xfrm>
            <a:prstGeom prst="rect">
              <a:avLst/>
            </a:prstGeom>
            <a:effectLst/>
          </p:spPr>
        </p:pic>
      </p:grpSp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6773" y="2114550"/>
            <a:ext cx="9461501" cy="605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501650"/>
            <a:ext cx="16560800" cy="928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3700" y="1333500"/>
            <a:ext cx="98806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50" y="793750"/>
            <a:ext cx="116205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pasted-movie.png"/>
          <p:cNvGrpSpPr/>
          <p:nvPr/>
        </p:nvGrpSpPr>
        <p:grpSpPr>
          <a:xfrm>
            <a:off x="24882" y="923644"/>
            <a:ext cx="5649292" cy="8439712"/>
            <a:chOff x="0" y="0"/>
            <a:chExt cx="5649291" cy="8439710"/>
          </a:xfrm>
        </p:grpSpPr>
        <p:pic>
          <p:nvPicPr>
            <p:cNvPr id="198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199" y="203199"/>
              <a:ext cx="5242893" cy="79952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649293" cy="8439712"/>
            </a:xfrm>
            <a:prstGeom prst="rect">
              <a:avLst/>
            </a:prstGeom>
            <a:effectLst/>
          </p:spPr>
        </p:pic>
      </p:grpSp>
      <p:pic>
        <p:nvPicPr>
          <p:cNvPr id="20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3713" y="1062605"/>
            <a:ext cx="6205076" cy="8161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5191" b="0"/>
          <a:stretch>
            <a:fillRect/>
          </a:stretch>
        </p:blipFill>
        <p:spPr>
          <a:xfrm>
            <a:off x="11958327" y="1939753"/>
            <a:ext cx="6205245" cy="7307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ítulo 1"/>
          <p:cNvSpPr txBox="1"/>
          <p:nvPr>
            <p:ph type="title"/>
          </p:nvPr>
        </p:nvSpPr>
        <p:spPr>
          <a:xfrm>
            <a:off x="1000324" y="525593"/>
            <a:ext cx="16287352" cy="1216132"/>
          </a:xfrm>
          <a:prstGeom prst="rect">
            <a:avLst/>
          </a:prstGeom>
        </p:spPr>
        <p:txBody>
          <a:bodyPr/>
          <a:lstStyle/>
          <a:p>
            <a:pPr/>
            <a:r>
              <a:t>Declaração de Conflito de Interesse</a:t>
            </a:r>
          </a:p>
        </p:txBody>
      </p:sp>
      <p:sp>
        <p:nvSpPr>
          <p:cNvPr id="123" name="Espaço Reservado para Texto 2"/>
          <p:cNvSpPr txBox="1"/>
          <p:nvPr>
            <p:ph type="body" sz="half" idx="1"/>
          </p:nvPr>
        </p:nvSpPr>
        <p:spPr>
          <a:xfrm>
            <a:off x="1000125" y="3895080"/>
            <a:ext cx="16287750" cy="4226714"/>
          </a:xfrm>
          <a:prstGeom prst="rect">
            <a:avLst/>
          </a:prstGeom>
        </p:spPr>
        <p:txBody>
          <a:bodyPr/>
          <a:lstStyle/>
          <a:p>
            <a:pPr/>
            <a:r>
              <a:t>Marcelo Balancin (CRMSP 144.406 / RQE 51.952) afirma não ter conflito de interesse a declarar</a:t>
            </a:r>
          </a:p>
          <a:p>
            <a:pPr>
              <a:lnSpc>
                <a:spcPts val="4000"/>
              </a:lnSpc>
              <a:defRPr sz="3000"/>
            </a:pPr>
          </a:p>
          <a:p>
            <a:pPr>
              <a:lnSpc>
                <a:spcPts val="4000"/>
              </a:lnSpc>
              <a:defRPr sz="2600"/>
            </a:pPr>
            <a:endParaRPr sz="3000"/>
          </a:p>
          <a:p>
            <a:pPr>
              <a:lnSpc>
                <a:spcPts val="4000"/>
              </a:lnSpc>
              <a:defRPr sz="2600"/>
            </a:pPr>
            <a:r>
              <a:t>Exigência da RDC Nº 96/08 da ANVISA</a:t>
            </a:r>
          </a:p>
        </p:txBody>
      </p:sp>
      <p:pic>
        <p:nvPicPr>
          <p:cNvPr id="124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873" y="1690911"/>
            <a:ext cx="6522254" cy="51525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(exceto alergia a processos manuais, não automatizados e não padronizados)"/>
          <p:cNvSpPr txBox="1"/>
          <p:nvPr/>
        </p:nvSpPr>
        <p:spPr>
          <a:xfrm>
            <a:off x="834588" y="6151392"/>
            <a:ext cx="16618823" cy="62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1371600">
              <a:lnSpc>
                <a:spcPts val="4000"/>
              </a:lnSpc>
              <a:spcBef>
                <a:spcPts val="2400"/>
              </a:spcBef>
              <a:defRPr sz="4100">
                <a:solidFill>
                  <a:srgbClr val="FF9300"/>
                </a:solidFill>
              </a:defRPr>
            </a:pPr>
            <a:r>
              <a:t>(exceto </a:t>
            </a:r>
            <a:r>
              <a:rPr b="1"/>
              <a:t>alergia</a:t>
            </a:r>
            <a:r>
              <a:t> a processos </a:t>
            </a:r>
            <a:r>
              <a:rPr b="1"/>
              <a:t>manuais</a:t>
            </a:r>
            <a:r>
              <a:t>, </a:t>
            </a:r>
            <a:r>
              <a:rPr b="1"/>
              <a:t>não automatizados</a:t>
            </a:r>
            <a:r>
              <a:t> e </a:t>
            </a:r>
            <a:r>
              <a:rPr b="1"/>
              <a:t>não padronizados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07b5a55f-9a7f-4c83-bad6-ccec4f66bb72.jpeg" descr="07b5a55f-9a7f-4c83-bad6-ccec4f66bb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6648" y="512185"/>
            <a:ext cx="9032575" cy="903257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2. Distribuição de Trabalho"/>
          <p:cNvSpPr txBox="1"/>
          <p:nvPr/>
        </p:nvSpPr>
        <p:spPr>
          <a:xfrm>
            <a:off x="11085424" y="4792980"/>
            <a:ext cx="659701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2. Distribuição de Trabalho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pasted-movie.png"/>
          <p:cNvGrpSpPr/>
          <p:nvPr/>
        </p:nvGrpSpPr>
        <p:grpSpPr>
          <a:xfrm>
            <a:off x="760871" y="145968"/>
            <a:ext cx="7047668" cy="9431970"/>
            <a:chOff x="0" y="0"/>
            <a:chExt cx="7047666" cy="9431969"/>
          </a:xfrm>
        </p:grpSpPr>
        <p:pic>
          <p:nvPicPr>
            <p:cNvPr id="20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641267" cy="89874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47667" cy="9431970"/>
            </a:xfrm>
            <a:prstGeom prst="rect">
              <a:avLst/>
            </a:prstGeom>
            <a:effectLst/>
          </p:spPr>
        </p:pic>
      </p:grpSp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8956" y="2724150"/>
            <a:ext cx="8915401" cy="483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275" y="1952793"/>
            <a:ext cx="13265450" cy="6608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7050" b="19633"/>
          <a:stretch>
            <a:fillRect/>
          </a:stretch>
        </p:blipFill>
        <p:spPr>
          <a:xfrm>
            <a:off x="1069021" y="517325"/>
            <a:ext cx="7625345" cy="886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80323" r="64176" b="0"/>
          <a:stretch>
            <a:fillRect/>
          </a:stretch>
        </p:blipFill>
        <p:spPr>
          <a:xfrm>
            <a:off x="11147318" y="3143248"/>
            <a:ext cx="4889546" cy="3609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0188" y="7327465"/>
            <a:ext cx="5703760" cy="1677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6662" y="789023"/>
            <a:ext cx="6654131" cy="8708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7995" y="790592"/>
            <a:ext cx="6473343" cy="8705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HOTO-2024-05-30-15-40-57.jpg" descr="PHOTO-2024-05-30-15-40-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577" y="915767"/>
            <a:ext cx="15052846" cy="8455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4510" t="0" r="0" b="0"/>
          <a:stretch>
            <a:fillRect/>
          </a:stretch>
        </p:blipFill>
        <p:spPr>
          <a:xfrm>
            <a:off x="1617742" y="-99923"/>
            <a:ext cx="7790693" cy="9839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27714" t="0" r="0" b="0"/>
          <a:stretch>
            <a:fillRect/>
          </a:stretch>
        </p:blipFill>
        <p:spPr>
          <a:xfrm>
            <a:off x="9620803" y="1844873"/>
            <a:ext cx="8265789" cy="6597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pasted-movie.png"/>
          <p:cNvGrpSpPr/>
          <p:nvPr/>
        </p:nvGrpSpPr>
        <p:grpSpPr>
          <a:xfrm>
            <a:off x="428638" y="303273"/>
            <a:ext cx="7307600" cy="9718554"/>
            <a:chOff x="0" y="0"/>
            <a:chExt cx="7307599" cy="9718553"/>
          </a:xfrm>
        </p:grpSpPr>
        <p:pic>
          <p:nvPicPr>
            <p:cNvPr id="22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199"/>
              <a:ext cx="6901200" cy="92740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307600" cy="9718555"/>
            </a:xfrm>
            <a:prstGeom prst="rect">
              <a:avLst/>
            </a:prstGeom>
            <a:effectLst/>
          </p:spPr>
        </p:pic>
      </p:grpSp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7652" y="1221538"/>
            <a:ext cx="7073901" cy="368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26052" y="5207876"/>
            <a:ext cx="7277101" cy="368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10371230" y="8451192"/>
            <a:ext cx="2318472" cy="317858"/>
          </a:xfrm>
          <a:prstGeom prst="rect">
            <a:avLst/>
          </a:prstGeom>
          <a:ln w="38100">
            <a:solidFill>
              <a:srgbClr val="3A7D47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pasted-movie.png"/>
          <p:cNvGrpSpPr/>
          <p:nvPr/>
        </p:nvGrpSpPr>
        <p:grpSpPr>
          <a:xfrm>
            <a:off x="1098909" y="542582"/>
            <a:ext cx="6723167" cy="9201836"/>
            <a:chOff x="0" y="0"/>
            <a:chExt cx="6723165" cy="9201834"/>
          </a:xfrm>
        </p:grpSpPr>
        <p:pic>
          <p:nvPicPr>
            <p:cNvPr id="23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316766" cy="87573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23166" cy="9201835"/>
            </a:xfrm>
            <a:prstGeom prst="rect">
              <a:avLst/>
            </a:prstGeom>
            <a:effectLst/>
          </p:spPr>
        </p:pic>
      </p:grp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0826" y="3081934"/>
            <a:ext cx="6723167" cy="547906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ados de sazonalidade…"/>
          <p:cNvSpPr txBox="1"/>
          <p:nvPr/>
        </p:nvSpPr>
        <p:spPr>
          <a:xfrm>
            <a:off x="15275444" y="3958531"/>
            <a:ext cx="2547320" cy="37258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2200"/>
            </a:pPr>
            <a:r>
              <a:t>Dados de sazonalidade</a:t>
            </a:r>
          </a:p>
          <a:p>
            <a:pPr algn="ctr">
              <a:lnSpc>
                <a:spcPct val="120000"/>
              </a:lnSpc>
              <a:defRPr sz="2200"/>
            </a:pPr>
          </a:p>
          <a:p>
            <a:pPr algn="ctr">
              <a:lnSpc>
                <a:spcPct val="120000"/>
              </a:lnSpc>
              <a:defRPr sz="2200"/>
            </a:pPr>
            <a:r>
              <a:t>Volatilidade de demanda</a:t>
            </a:r>
          </a:p>
          <a:p>
            <a:pPr algn="ctr">
              <a:lnSpc>
                <a:spcPct val="120000"/>
              </a:lnSpc>
              <a:defRPr sz="2200"/>
            </a:pPr>
          </a:p>
          <a:p>
            <a:pPr algn="ctr">
              <a:lnSpc>
                <a:spcPct val="120000"/>
              </a:lnSpc>
              <a:defRPr sz="2200"/>
            </a:pPr>
            <a:r>
              <a:t>Previsibilidade de demanda para ajustes de oferta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3800" y="946150"/>
            <a:ext cx="10820400" cy="839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Windows_9X_BSOD.png" descr="Windows_9X_BSO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596" y="-1148137"/>
            <a:ext cx="18647192" cy="1165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125-1254800_funny-face-drawing-meme-hd-png-download.png" descr="125-1254800_funny-face-drawing-meme-hd-png-download.png"/>
          <p:cNvPicPr>
            <a:picLocks noChangeAspect="1"/>
          </p:cNvPicPr>
          <p:nvPr/>
        </p:nvPicPr>
        <p:blipFill>
          <a:blip r:embed="rId3">
            <a:extLst/>
          </a:blip>
          <a:srcRect l="3101" t="3932" r="3053" b="6264"/>
          <a:stretch>
            <a:fillRect/>
          </a:stretch>
        </p:blipFill>
        <p:spPr>
          <a:xfrm>
            <a:off x="5438995" y="1301199"/>
            <a:ext cx="7410010" cy="7684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5" fill="norm" stroke="1" extrusionOk="0">
                <a:moveTo>
                  <a:pt x="10786" y="1"/>
                </a:moveTo>
                <a:cubicBezTo>
                  <a:pt x="10554" y="-2"/>
                  <a:pt x="10394" y="22"/>
                  <a:pt x="10037" y="112"/>
                </a:cubicBezTo>
                <a:cubicBezTo>
                  <a:pt x="9985" y="125"/>
                  <a:pt x="9907" y="143"/>
                  <a:pt x="9863" y="152"/>
                </a:cubicBezTo>
                <a:cubicBezTo>
                  <a:pt x="9819" y="161"/>
                  <a:pt x="9759" y="178"/>
                  <a:pt x="9729" y="190"/>
                </a:cubicBezTo>
                <a:cubicBezTo>
                  <a:pt x="9700" y="202"/>
                  <a:pt x="9646" y="218"/>
                  <a:pt x="9609" y="226"/>
                </a:cubicBezTo>
                <a:cubicBezTo>
                  <a:pt x="9572" y="233"/>
                  <a:pt x="9464" y="257"/>
                  <a:pt x="9369" y="280"/>
                </a:cubicBezTo>
                <a:cubicBezTo>
                  <a:pt x="9273" y="303"/>
                  <a:pt x="9147" y="332"/>
                  <a:pt x="9088" y="344"/>
                </a:cubicBezTo>
                <a:cubicBezTo>
                  <a:pt x="9029" y="356"/>
                  <a:pt x="8938" y="379"/>
                  <a:pt x="8887" y="393"/>
                </a:cubicBezTo>
                <a:cubicBezTo>
                  <a:pt x="8835" y="407"/>
                  <a:pt x="8763" y="426"/>
                  <a:pt x="8726" y="436"/>
                </a:cubicBezTo>
                <a:cubicBezTo>
                  <a:pt x="8689" y="445"/>
                  <a:pt x="8635" y="463"/>
                  <a:pt x="8606" y="475"/>
                </a:cubicBezTo>
                <a:cubicBezTo>
                  <a:pt x="8576" y="486"/>
                  <a:pt x="8517" y="503"/>
                  <a:pt x="8473" y="511"/>
                </a:cubicBezTo>
                <a:cubicBezTo>
                  <a:pt x="8088" y="587"/>
                  <a:pt x="8042" y="598"/>
                  <a:pt x="7743" y="682"/>
                </a:cubicBezTo>
                <a:cubicBezTo>
                  <a:pt x="7527" y="743"/>
                  <a:pt x="7473" y="757"/>
                  <a:pt x="7321" y="794"/>
                </a:cubicBezTo>
                <a:cubicBezTo>
                  <a:pt x="7159" y="833"/>
                  <a:pt x="6939" y="898"/>
                  <a:pt x="6841" y="936"/>
                </a:cubicBezTo>
                <a:cubicBezTo>
                  <a:pt x="6811" y="948"/>
                  <a:pt x="6740" y="970"/>
                  <a:pt x="6681" y="988"/>
                </a:cubicBezTo>
                <a:cubicBezTo>
                  <a:pt x="6622" y="1005"/>
                  <a:pt x="6550" y="1029"/>
                  <a:pt x="6520" y="1041"/>
                </a:cubicBezTo>
                <a:cubicBezTo>
                  <a:pt x="6491" y="1053"/>
                  <a:pt x="6374" y="1093"/>
                  <a:pt x="6261" y="1130"/>
                </a:cubicBezTo>
                <a:cubicBezTo>
                  <a:pt x="6004" y="1215"/>
                  <a:pt x="5393" y="1517"/>
                  <a:pt x="5205" y="1651"/>
                </a:cubicBezTo>
                <a:cubicBezTo>
                  <a:pt x="5158" y="1685"/>
                  <a:pt x="5112" y="1713"/>
                  <a:pt x="5102" y="1713"/>
                </a:cubicBezTo>
                <a:cubicBezTo>
                  <a:pt x="5067" y="1713"/>
                  <a:pt x="4397" y="2174"/>
                  <a:pt x="4314" y="2255"/>
                </a:cubicBezTo>
                <a:cubicBezTo>
                  <a:pt x="4306" y="2262"/>
                  <a:pt x="4252" y="2302"/>
                  <a:pt x="4193" y="2344"/>
                </a:cubicBezTo>
                <a:cubicBezTo>
                  <a:pt x="3967" y="2506"/>
                  <a:pt x="3596" y="2821"/>
                  <a:pt x="3299" y="3106"/>
                </a:cubicBezTo>
                <a:cubicBezTo>
                  <a:pt x="2882" y="3504"/>
                  <a:pt x="2768" y="3628"/>
                  <a:pt x="2621" y="3840"/>
                </a:cubicBezTo>
                <a:cubicBezTo>
                  <a:pt x="2553" y="3940"/>
                  <a:pt x="2461" y="4068"/>
                  <a:pt x="2418" y="4125"/>
                </a:cubicBezTo>
                <a:cubicBezTo>
                  <a:pt x="2326" y="4246"/>
                  <a:pt x="2106" y="4585"/>
                  <a:pt x="1999" y="4770"/>
                </a:cubicBezTo>
                <a:cubicBezTo>
                  <a:pt x="1770" y="5166"/>
                  <a:pt x="1726" y="5247"/>
                  <a:pt x="1592" y="5531"/>
                </a:cubicBezTo>
                <a:cubicBezTo>
                  <a:pt x="1556" y="5609"/>
                  <a:pt x="1473" y="5781"/>
                  <a:pt x="1409" y="5913"/>
                </a:cubicBezTo>
                <a:cubicBezTo>
                  <a:pt x="1344" y="6044"/>
                  <a:pt x="1292" y="6169"/>
                  <a:pt x="1292" y="6190"/>
                </a:cubicBezTo>
                <a:cubicBezTo>
                  <a:pt x="1292" y="6211"/>
                  <a:pt x="1280" y="6248"/>
                  <a:pt x="1265" y="6273"/>
                </a:cubicBezTo>
                <a:cubicBezTo>
                  <a:pt x="1229" y="6333"/>
                  <a:pt x="1078" y="6790"/>
                  <a:pt x="1078" y="6839"/>
                </a:cubicBezTo>
                <a:cubicBezTo>
                  <a:pt x="1078" y="6861"/>
                  <a:pt x="1055" y="6950"/>
                  <a:pt x="1026" y="7037"/>
                </a:cubicBezTo>
                <a:cubicBezTo>
                  <a:pt x="998" y="7124"/>
                  <a:pt x="954" y="7270"/>
                  <a:pt x="930" y="7363"/>
                </a:cubicBezTo>
                <a:cubicBezTo>
                  <a:pt x="857" y="7640"/>
                  <a:pt x="832" y="7734"/>
                  <a:pt x="808" y="7812"/>
                </a:cubicBezTo>
                <a:cubicBezTo>
                  <a:pt x="795" y="7853"/>
                  <a:pt x="783" y="7909"/>
                  <a:pt x="783" y="7937"/>
                </a:cubicBezTo>
                <a:cubicBezTo>
                  <a:pt x="783" y="7965"/>
                  <a:pt x="767" y="8024"/>
                  <a:pt x="746" y="8069"/>
                </a:cubicBezTo>
                <a:cubicBezTo>
                  <a:pt x="726" y="8113"/>
                  <a:pt x="702" y="8179"/>
                  <a:pt x="695" y="8215"/>
                </a:cubicBezTo>
                <a:cubicBezTo>
                  <a:pt x="676" y="8314"/>
                  <a:pt x="619" y="8531"/>
                  <a:pt x="596" y="8588"/>
                </a:cubicBezTo>
                <a:cubicBezTo>
                  <a:pt x="540" y="8729"/>
                  <a:pt x="517" y="8804"/>
                  <a:pt x="500" y="8898"/>
                </a:cubicBezTo>
                <a:cubicBezTo>
                  <a:pt x="490" y="8955"/>
                  <a:pt x="474" y="9012"/>
                  <a:pt x="463" y="9027"/>
                </a:cubicBezTo>
                <a:cubicBezTo>
                  <a:pt x="452" y="9041"/>
                  <a:pt x="436" y="9088"/>
                  <a:pt x="427" y="9130"/>
                </a:cubicBezTo>
                <a:cubicBezTo>
                  <a:pt x="387" y="9334"/>
                  <a:pt x="347" y="9496"/>
                  <a:pt x="328" y="9543"/>
                </a:cubicBezTo>
                <a:cubicBezTo>
                  <a:pt x="304" y="9601"/>
                  <a:pt x="291" y="9661"/>
                  <a:pt x="234" y="9956"/>
                </a:cubicBezTo>
                <a:cubicBezTo>
                  <a:pt x="213" y="10069"/>
                  <a:pt x="182" y="10220"/>
                  <a:pt x="167" y="10291"/>
                </a:cubicBezTo>
                <a:cubicBezTo>
                  <a:pt x="152" y="10362"/>
                  <a:pt x="122" y="10548"/>
                  <a:pt x="101" y="10704"/>
                </a:cubicBezTo>
                <a:cubicBezTo>
                  <a:pt x="80" y="10860"/>
                  <a:pt x="49" y="11063"/>
                  <a:pt x="32" y="11156"/>
                </a:cubicBezTo>
                <a:cubicBezTo>
                  <a:pt x="11" y="11267"/>
                  <a:pt x="0" y="11729"/>
                  <a:pt x="0" y="12185"/>
                </a:cubicBezTo>
                <a:cubicBezTo>
                  <a:pt x="-1" y="12641"/>
                  <a:pt x="9" y="13092"/>
                  <a:pt x="30" y="13181"/>
                </a:cubicBezTo>
                <a:cubicBezTo>
                  <a:pt x="46" y="13252"/>
                  <a:pt x="77" y="13392"/>
                  <a:pt x="99" y="13491"/>
                </a:cubicBezTo>
                <a:cubicBezTo>
                  <a:pt x="200" y="13944"/>
                  <a:pt x="332" y="14368"/>
                  <a:pt x="438" y="14571"/>
                </a:cubicBezTo>
                <a:cubicBezTo>
                  <a:pt x="466" y="14625"/>
                  <a:pt x="490" y="14685"/>
                  <a:pt x="490" y="14704"/>
                </a:cubicBezTo>
                <a:cubicBezTo>
                  <a:pt x="490" y="14739"/>
                  <a:pt x="651" y="15093"/>
                  <a:pt x="766" y="15310"/>
                </a:cubicBezTo>
                <a:cubicBezTo>
                  <a:pt x="981" y="15716"/>
                  <a:pt x="1115" y="15945"/>
                  <a:pt x="1261" y="16161"/>
                </a:cubicBezTo>
                <a:cubicBezTo>
                  <a:pt x="1528" y="16557"/>
                  <a:pt x="1566" y="16613"/>
                  <a:pt x="1586" y="16626"/>
                </a:cubicBezTo>
                <a:cubicBezTo>
                  <a:pt x="1596" y="16633"/>
                  <a:pt x="1637" y="16685"/>
                  <a:pt x="1676" y="16742"/>
                </a:cubicBezTo>
                <a:cubicBezTo>
                  <a:pt x="1715" y="16799"/>
                  <a:pt x="1786" y="16892"/>
                  <a:pt x="1834" y="16951"/>
                </a:cubicBezTo>
                <a:cubicBezTo>
                  <a:pt x="1882" y="17009"/>
                  <a:pt x="1987" y="17142"/>
                  <a:pt x="2070" y="17247"/>
                </a:cubicBezTo>
                <a:cubicBezTo>
                  <a:pt x="2152" y="17352"/>
                  <a:pt x="2254" y="17467"/>
                  <a:pt x="2294" y="17503"/>
                </a:cubicBezTo>
                <a:cubicBezTo>
                  <a:pt x="2334" y="17538"/>
                  <a:pt x="2407" y="17626"/>
                  <a:pt x="2456" y="17697"/>
                </a:cubicBezTo>
                <a:cubicBezTo>
                  <a:pt x="2539" y="17817"/>
                  <a:pt x="2667" y="17944"/>
                  <a:pt x="2983" y="18228"/>
                </a:cubicBezTo>
                <a:cubicBezTo>
                  <a:pt x="3099" y="18332"/>
                  <a:pt x="3163" y="18386"/>
                  <a:pt x="3432" y="18606"/>
                </a:cubicBezTo>
                <a:cubicBezTo>
                  <a:pt x="3483" y="18648"/>
                  <a:pt x="3633" y="18760"/>
                  <a:pt x="3766" y="18854"/>
                </a:cubicBezTo>
                <a:cubicBezTo>
                  <a:pt x="3898" y="18949"/>
                  <a:pt x="4021" y="19037"/>
                  <a:pt x="4038" y="19051"/>
                </a:cubicBezTo>
                <a:cubicBezTo>
                  <a:pt x="4056" y="19065"/>
                  <a:pt x="4082" y="19076"/>
                  <a:pt x="4096" y="19076"/>
                </a:cubicBezTo>
                <a:cubicBezTo>
                  <a:pt x="4110" y="19076"/>
                  <a:pt x="4126" y="19087"/>
                  <a:pt x="4131" y="19099"/>
                </a:cubicBezTo>
                <a:cubicBezTo>
                  <a:pt x="4160" y="19171"/>
                  <a:pt x="5035" y="19656"/>
                  <a:pt x="5411" y="19809"/>
                </a:cubicBezTo>
                <a:cubicBezTo>
                  <a:pt x="5447" y="19824"/>
                  <a:pt x="5507" y="19854"/>
                  <a:pt x="5544" y="19877"/>
                </a:cubicBezTo>
                <a:cubicBezTo>
                  <a:pt x="5580" y="19900"/>
                  <a:pt x="5653" y="19935"/>
                  <a:pt x="5704" y="19954"/>
                </a:cubicBezTo>
                <a:cubicBezTo>
                  <a:pt x="5756" y="19973"/>
                  <a:pt x="5882" y="20025"/>
                  <a:pt x="5985" y="20070"/>
                </a:cubicBezTo>
                <a:cubicBezTo>
                  <a:pt x="6286" y="20202"/>
                  <a:pt x="6499" y="20290"/>
                  <a:pt x="6517" y="20290"/>
                </a:cubicBezTo>
                <a:cubicBezTo>
                  <a:pt x="6526" y="20290"/>
                  <a:pt x="6591" y="20314"/>
                  <a:pt x="6660" y="20343"/>
                </a:cubicBezTo>
                <a:cubicBezTo>
                  <a:pt x="6859" y="20428"/>
                  <a:pt x="6882" y="20437"/>
                  <a:pt x="7109" y="20510"/>
                </a:cubicBezTo>
                <a:cubicBezTo>
                  <a:pt x="7226" y="20547"/>
                  <a:pt x="7377" y="20601"/>
                  <a:pt x="7443" y="20630"/>
                </a:cubicBezTo>
                <a:cubicBezTo>
                  <a:pt x="7509" y="20659"/>
                  <a:pt x="7587" y="20692"/>
                  <a:pt x="7616" y="20702"/>
                </a:cubicBezTo>
                <a:cubicBezTo>
                  <a:pt x="7646" y="20713"/>
                  <a:pt x="7727" y="20747"/>
                  <a:pt x="7798" y="20777"/>
                </a:cubicBezTo>
                <a:cubicBezTo>
                  <a:pt x="7868" y="20807"/>
                  <a:pt x="7977" y="20851"/>
                  <a:pt x="8039" y="20873"/>
                </a:cubicBezTo>
                <a:cubicBezTo>
                  <a:pt x="8101" y="20895"/>
                  <a:pt x="8178" y="20924"/>
                  <a:pt x="8212" y="20937"/>
                </a:cubicBezTo>
                <a:cubicBezTo>
                  <a:pt x="8245" y="20950"/>
                  <a:pt x="8299" y="20971"/>
                  <a:pt x="8332" y="20984"/>
                </a:cubicBezTo>
                <a:cubicBezTo>
                  <a:pt x="8523" y="21058"/>
                  <a:pt x="8628" y="21089"/>
                  <a:pt x="8685" y="21089"/>
                </a:cubicBezTo>
                <a:cubicBezTo>
                  <a:pt x="8721" y="21089"/>
                  <a:pt x="8757" y="21101"/>
                  <a:pt x="8766" y="21115"/>
                </a:cubicBezTo>
                <a:cubicBezTo>
                  <a:pt x="8775" y="21129"/>
                  <a:pt x="8818" y="21141"/>
                  <a:pt x="8860" y="21141"/>
                </a:cubicBezTo>
                <a:cubicBezTo>
                  <a:pt x="8902" y="21141"/>
                  <a:pt x="8945" y="21152"/>
                  <a:pt x="8954" y="21166"/>
                </a:cubicBezTo>
                <a:cubicBezTo>
                  <a:pt x="8963" y="21181"/>
                  <a:pt x="9017" y="21192"/>
                  <a:pt x="9074" y="21192"/>
                </a:cubicBezTo>
                <a:cubicBezTo>
                  <a:pt x="9131" y="21192"/>
                  <a:pt x="9185" y="21203"/>
                  <a:pt x="9193" y="21216"/>
                </a:cubicBezTo>
                <a:cubicBezTo>
                  <a:pt x="9201" y="21228"/>
                  <a:pt x="9252" y="21245"/>
                  <a:pt x="9307" y="21252"/>
                </a:cubicBezTo>
                <a:cubicBezTo>
                  <a:pt x="9363" y="21260"/>
                  <a:pt x="9468" y="21279"/>
                  <a:pt x="9542" y="21295"/>
                </a:cubicBezTo>
                <a:cubicBezTo>
                  <a:pt x="9793" y="21347"/>
                  <a:pt x="10130" y="21403"/>
                  <a:pt x="10264" y="21416"/>
                </a:cubicBezTo>
                <a:cubicBezTo>
                  <a:pt x="10338" y="21423"/>
                  <a:pt x="10409" y="21440"/>
                  <a:pt x="10423" y="21453"/>
                </a:cubicBezTo>
                <a:cubicBezTo>
                  <a:pt x="10437" y="21466"/>
                  <a:pt x="10504" y="21476"/>
                  <a:pt x="10572" y="21476"/>
                </a:cubicBezTo>
                <a:cubicBezTo>
                  <a:pt x="10640" y="21476"/>
                  <a:pt x="10706" y="21487"/>
                  <a:pt x="10720" y="21500"/>
                </a:cubicBezTo>
                <a:cubicBezTo>
                  <a:pt x="10734" y="21513"/>
                  <a:pt x="10818" y="21530"/>
                  <a:pt x="10906" y="21538"/>
                </a:cubicBezTo>
                <a:cubicBezTo>
                  <a:pt x="10994" y="21546"/>
                  <a:pt x="11145" y="21562"/>
                  <a:pt x="11240" y="21576"/>
                </a:cubicBezTo>
                <a:cubicBezTo>
                  <a:pt x="11336" y="21589"/>
                  <a:pt x="11901" y="21598"/>
                  <a:pt x="12497" y="21595"/>
                </a:cubicBezTo>
                <a:lnTo>
                  <a:pt x="13580" y="21589"/>
                </a:lnTo>
                <a:lnTo>
                  <a:pt x="13760" y="21504"/>
                </a:lnTo>
                <a:cubicBezTo>
                  <a:pt x="13859" y="21458"/>
                  <a:pt x="13942" y="21410"/>
                  <a:pt x="13942" y="21398"/>
                </a:cubicBezTo>
                <a:cubicBezTo>
                  <a:pt x="13942" y="21370"/>
                  <a:pt x="14087" y="21322"/>
                  <a:pt x="14249" y="21296"/>
                </a:cubicBezTo>
                <a:cubicBezTo>
                  <a:pt x="14323" y="21284"/>
                  <a:pt x="14431" y="21260"/>
                  <a:pt x="14490" y="21243"/>
                </a:cubicBezTo>
                <a:cubicBezTo>
                  <a:pt x="14548" y="21227"/>
                  <a:pt x="14641" y="21207"/>
                  <a:pt x="14696" y="21200"/>
                </a:cubicBezTo>
                <a:cubicBezTo>
                  <a:pt x="14752" y="21193"/>
                  <a:pt x="14804" y="21177"/>
                  <a:pt x="14812" y="21164"/>
                </a:cubicBezTo>
                <a:cubicBezTo>
                  <a:pt x="14820" y="21152"/>
                  <a:pt x="14853" y="21141"/>
                  <a:pt x="14884" y="21141"/>
                </a:cubicBezTo>
                <a:cubicBezTo>
                  <a:pt x="14915" y="21141"/>
                  <a:pt x="14977" y="21130"/>
                  <a:pt x="15022" y="21116"/>
                </a:cubicBezTo>
                <a:cubicBezTo>
                  <a:pt x="15248" y="21048"/>
                  <a:pt x="15538" y="20954"/>
                  <a:pt x="15585" y="20934"/>
                </a:cubicBezTo>
                <a:cubicBezTo>
                  <a:pt x="15699" y="20888"/>
                  <a:pt x="16095" y="20698"/>
                  <a:pt x="16173" y="20653"/>
                </a:cubicBezTo>
                <a:cubicBezTo>
                  <a:pt x="16217" y="20628"/>
                  <a:pt x="16321" y="20571"/>
                  <a:pt x="16401" y="20529"/>
                </a:cubicBezTo>
                <a:cubicBezTo>
                  <a:pt x="16482" y="20486"/>
                  <a:pt x="16590" y="20428"/>
                  <a:pt x="16642" y="20400"/>
                </a:cubicBezTo>
                <a:cubicBezTo>
                  <a:pt x="16693" y="20372"/>
                  <a:pt x="16790" y="20320"/>
                  <a:pt x="16856" y="20284"/>
                </a:cubicBezTo>
                <a:cubicBezTo>
                  <a:pt x="17571" y="19897"/>
                  <a:pt x="17741" y="19769"/>
                  <a:pt x="18235" y="19254"/>
                </a:cubicBezTo>
                <a:cubicBezTo>
                  <a:pt x="18775" y="18689"/>
                  <a:pt x="18771" y="18694"/>
                  <a:pt x="18888" y="18548"/>
                </a:cubicBezTo>
                <a:cubicBezTo>
                  <a:pt x="18945" y="18477"/>
                  <a:pt x="19022" y="18385"/>
                  <a:pt x="19060" y="18344"/>
                </a:cubicBezTo>
                <a:cubicBezTo>
                  <a:pt x="19098" y="18302"/>
                  <a:pt x="19130" y="18260"/>
                  <a:pt x="19130" y="18249"/>
                </a:cubicBezTo>
                <a:cubicBezTo>
                  <a:pt x="19130" y="18238"/>
                  <a:pt x="19174" y="18178"/>
                  <a:pt x="19229" y="18116"/>
                </a:cubicBezTo>
                <a:cubicBezTo>
                  <a:pt x="19284" y="18055"/>
                  <a:pt x="19372" y="17941"/>
                  <a:pt x="19423" y="17863"/>
                </a:cubicBezTo>
                <a:cubicBezTo>
                  <a:pt x="19474" y="17785"/>
                  <a:pt x="19538" y="17698"/>
                  <a:pt x="19565" y="17670"/>
                </a:cubicBezTo>
                <a:cubicBezTo>
                  <a:pt x="19592" y="17642"/>
                  <a:pt x="19649" y="17559"/>
                  <a:pt x="19692" y="17486"/>
                </a:cubicBezTo>
                <a:cubicBezTo>
                  <a:pt x="19736" y="17413"/>
                  <a:pt x="19790" y="17340"/>
                  <a:pt x="19812" y="17322"/>
                </a:cubicBezTo>
                <a:cubicBezTo>
                  <a:pt x="19834" y="17304"/>
                  <a:pt x="19896" y="17219"/>
                  <a:pt x="19950" y="17132"/>
                </a:cubicBezTo>
                <a:cubicBezTo>
                  <a:pt x="20005" y="17046"/>
                  <a:pt x="20066" y="16957"/>
                  <a:pt x="20087" y="16937"/>
                </a:cubicBezTo>
                <a:cubicBezTo>
                  <a:pt x="20107" y="16917"/>
                  <a:pt x="20134" y="16877"/>
                  <a:pt x="20148" y="16847"/>
                </a:cubicBezTo>
                <a:cubicBezTo>
                  <a:pt x="20176" y="16786"/>
                  <a:pt x="20231" y="16697"/>
                  <a:pt x="20254" y="16677"/>
                </a:cubicBezTo>
                <a:cubicBezTo>
                  <a:pt x="20289" y="16648"/>
                  <a:pt x="20517" y="16291"/>
                  <a:pt x="20559" y="16198"/>
                </a:cubicBezTo>
                <a:cubicBezTo>
                  <a:pt x="20585" y="16142"/>
                  <a:pt x="20633" y="16039"/>
                  <a:pt x="20667" y="15968"/>
                </a:cubicBezTo>
                <a:cubicBezTo>
                  <a:pt x="20701" y="15897"/>
                  <a:pt x="20749" y="15769"/>
                  <a:pt x="20774" y="15684"/>
                </a:cubicBezTo>
                <a:cubicBezTo>
                  <a:pt x="20800" y="15599"/>
                  <a:pt x="20830" y="15506"/>
                  <a:pt x="20841" y="15477"/>
                </a:cubicBezTo>
                <a:cubicBezTo>
                  <a:pt x="20890" y="15354"/>
                  <a:pt x="20948" y="15144"/>
                  <a:pt x="20948" y="15089"/>
                </a:cubicBezTo>
                <a:cubicBezTo>
                  <a:pt x="20948" y="15056"/>
                  <a:pt x="20958" y="15022"/>
                  <a:pt x="20971" y="15015"/>
                </a:cubicBezTo>
                <a:cubicBezTo>
                  <a:pt x="20984" y="15007"/>
                  <a:pt x="21001" y="14963"/>
                  <a:pt x="21009" y="14916"/>
                </a:cubicBezTo>
                <a:cubicBezTo>
                  <a:pt x="21017" y="14870"/>
                  <a:pt x="21037" y="14781"/>
                  <a:pt x="21052" y="14717"/>
                </a:cubicBezTo>
                <a:cubicBezTo>
                  <a:pt x="21067" y="14653"/>
                  <a:pt x="21079" y="14552"/>
                  <a:pt x="21080" y="14493"/>
                </a:cubicBezTo>
                <a:cubicBezTo>
                  <a:pt x="21080" y="14433"/>
                  <a:pt x="21094" y="14376"/>
                  <a:pt x="21109" y="14368"/>
                </a:cubicBezTo>
                <a:cubicBezTo>
                  <a:pt x="21123" y="14359"/>
                  <a:pt x="21135" y="14307"/>
                  <a:pt x="21135" y="14252"/>
                </a:cubicBezTo>
                <a:cubicBezTo>
                  <a:pt x="21135" y="14196"/>
                  <a:pt x="21147" y="14125"/>
                  <a:pt x="21162" y="14092"/>
                </a:cubicBezTo>
                <a:cubicBezTo>
                  <a:pt x="21176" y="14060"/>
                  <a:pt x="21200" y="13858"/>
                  <a:pt x="21215" y="13645"/>
                </a:cubicBezTo>
                <a:cubicBezTo>
                  <a:pt x="21230" y="13432"/>
                  <a:pt x="21255" y="13160"/>
                  <a:pt x="21269" y="13039"/>
                </a:cubicBezTo>
                <a:cubicBezTo>
                  <a:pt x="21284" y="12919"/>
                  <a:pt x="21312" y="12570"/>
                  <a:pt x="21330" y="12265"/>
                </a:cubicBezTo>
                <a:cubicBezTo>
                  <a:pt x="21349" y="11960"/>
                  <a:pt x="21373" y="11693"/>
                  <a:pt x="21382" y="11672"/>
                </a:cubicBezTo>
                <a:cubicBezTo>
                  <a:pt x="21392" y="11651"/>
                  <a:pt x="21406" y="11534"/>
                  <a:pt x="21414" y="11413"/>
                </a:cubicBezTo>
                <a:cubicBezTo>
                  <a:pt x="21429" y="11163"/>
                  <a:pt x="21498" y="10494"/>
                  <a:pt x="21540" y="10188"/>
                </a:cubicBezTo>
                <a:cubicBezTo>
                  <a:pt x="21580" y="9895"/>
                  <a:pt x="21599" y="8703"/>
                  <a:pt x="21564" y="8670"/>
                </a:cubicBezTo>
                <a:cubicBezTo>
                  <a:pt x="21549" y="8655"/>
                  <a:pt x="21536" y="8594"/>
                  <a:pt x="21536" y="8534"/>
                </a:cubicBezTo>
                <a:cubicBezTo>
                  <a:pt x="21536" y="8473"/>
                  <a:pt x="21526" y="8417"/>
                  <a:pt x="21513" y="8410"/>
                </a:cubicBezTo>
                <a:cubicBezTo>
                  <a:pt x="21500" y="8402"/>
                  <a:pt x="21483" y="8337"/>
                  <a:pt x="21474" y="8265"/>
                </a:cubicBezTo>
                <a:cubicBezTo>
                  <a:pt x="21458" y="8133"/>
                  <a:pt x="21416" y="7982"/>
                  <a:pt x="21372" y="7899"/>
                </a:cubicBezTo>
                <a:cubicBezTo>
                  <a:pt x="21359" y="7874"/>
                  <a:pt x="21349" y="7836"/>
                  <a:pt x="21349" y="7815"/>
                </a:cubicBezTo>
                <a:cubicBezTo>
                  <a:pt x="21349" y="7769"/>
                  <a:pt x="21279" y="7561"/>
                  <a:pt x="21226" y="7450"/>
                </a:cubicBezTo>
                <a:cubicBezTo>
                  <a:pt x="21205" y="7405"/>
                  <a:pt x="21188" y="7353"/>
                  <a:pt x="21187" y="7334"/>
                </a:cubicBezTo>
                <a:cubicBezTo>
                  <a:pt x="21186" y="7295"/>
                  <a:pt x="21085" y="7094"/>
                  <a:pt x="20948" y="6860"/>
                </a:cubicBezTo>
                <a:cubicBezTo>
                  <a:pt x="20774" y="6562"/>
                  <a:pt x="20734" y="6463"/>
                  <a:pt x="20734" y="6332"/>
                </a:cubicBezTo>
                <a:cubicBezTo>
                  <a:pt x="20734" y="6262"/>
                  <a:pt x="20722" y="6198"/>
                  <a:pt x="20707" y="6189"/>
                </a:cubicBezTo>
                <a:cubicBezTo>
                  <a:pt x="20693" y="6181"/>
                  <a:pt x="20680" y="6089"/>
                  <a:pt x="20680" y="5987"/>
                </a:cubicBezTo>
                <a:cubicBezTo>
                  <a:pt x="20679" y="5666"/>
                  <a:pt x="20614" y="5527"/>
                  <a:pt x="20328" y="5235"/>
                </a:cubicBezTo>
                <a:cubicBezTo>
                  <a:pt x="20089" y="4990"/>
                  <a:pt x="20012" y="4901"/>
                  <a:pt x="20012" y="4869"/>
                </a:cubicBezTo>
                <a:cubicBezTo>
                  <a:pt x="20011" y="4852"/>
                  <a:pt x="20002" y="4834"/>
                  <a:pt x="19991" y="4830"/>
                </a:cubicBezTo>
                <a:cubicBezTo>
                  <a:pt x="19966" y="4819"/>
                  <a:pt x="19690" y="4402"/>
                  <a:pt x="19690" y="4375"/>
                </a:cubicBezTo>
                <a:cubicBezTo>
                  <a:pt x="19690" y="4364"/>
                  <a:pt x="19648" y="4296"/>
                  <a:pt x="19597" y="4222"/>
                </a:cubicBezTo>
                <a:cubicBezTo>
                  <a:pt x="19545" y="4148"/>
                  <a:pt x="19503" y="4079"/>
                  <a:pt x="19503" y="4068"/>
                </a:cubicBezTo>
                <a:cubicBezTo>
                  <a:pt x="19503" y="4057"/>
                  <a:pt x="19476" y="4018"/>
                  <a:pt x="19443" y="3982"/>
                </a:cubicBezTo>
                <a:cubicBezTo>
                  <a:pt x="19410" y="3947"/>
                  <a:pt x="19326" y="3837"/>
                  <a:pt x="19257" y="3738"/>
                </a:cubicBezTo>
                <a:cubicBezTo>
                  <a:pt x="19187" y="3639"/>
                  <a:pt x="19080" y="3507"/>
                  <a:pt x="19020" y="3445"/>
                </a:cubicBezTo>
                <a:cubicBezTo>
                  <a:pt x="18959" y="3383"/>
                  <a:pt x="18879" y="3290"/>
                  <a:pt x="18843" y="3238"/>
                </a:cubicBezTo>
                <a:cubicBezTo>
                  <a:pt x="18772" y="3137"/>
                  <a:pt x="18346" y="2682"/>
                  <a:pt x="18261" y="2617"/>
                </a:cubicBezTo>
                <a:cubicBezTo>
                  <a:pt x="18233" y="2595"/>
                  <a:pt x="18155" y="2529"/>
                  <a:pt x="18088" y="2470"/>
                </a:cubicBezTo>
                <a:cubicBezTo>
                  <a:pt x="17865" y="2273"/>
                  <a:pt x="17684" y="2126"/>
                  <a:pt x="17611" y="2081"/>
                </a:cubicBezTo>
                <a:cubicBezTo>
                  <a:pt x="17571" y="2056"/>
                  <a:pt x="17532" y="2030"/>
                  <a:pt x="17525" y="2021"/>
                </a:cubicBezTo>
                <a:cubicBezTo>
                  <a:pt x="17491" y="1984"/>
                  <a:pt x="17251" y="1835"/>
                  <a:pt x="17070" y="1739"/>
                </a:cubicBezTo>
                <a:cubicBezTo>
                  <a:pt x="16820" y="1607"/>
                  <a:pt x="16298" y="1366"/>
                  <a:pt x="16067" y="1274"/>
                </a:cubicBezTo>
                <a:cubicBezTo>
                  <a:pt x="16038" y="1263"/>
                  <a:pt x="15959" y="1231"/>
                  <a:pt x="15893" y="1203"/>
                </a:cubicBezTo>
                <a:cubicBezTo>
                  <a:pt x="15827" y="1175"/>
                  <a:pt x="15713" y="1132"/>
                  <a:pt x="15640" y="1107"/>
                </a:cubicBezTo>
                <a:cubicBezTo>
                  <a:pt x="15484" y="1054"/>
                  <a:pt x="15390" y="1018"/>
                  <a:pt x="15325" y="986"/>
                </a:cubicBezTo>
                <a:cubicBezTo>
                  <a:pt x="15300" y="974"/>
                  <a:pt x="15257" y="964"/>
                  <a:pt x="15230" y="964"/>
                </a:cubicBezTo>
                <a:cubicBezTo>
                  <a:pt x="15204" y="964"/>
                  <a:pt x="15170" y="955"/>
                  <a:pt x="15156" y="944"/>
                </a:cubicBezTo>
                <a:cubicBezTo>
                  <a:pt x="15124" y="918"/>
                  <a:pt x="14993" y="878"/>
                  <a:pt x="14757" y="823"/>
                </a:cubicBezTo>
                <a:cubicBezTo>
                  <a:pt x="14654" y="799"/>
                  <a:pt x="14549" y="769"/>
                  <a:pt x="14523" y="756"/>
                </a:cubicBezTo>
                <a:cubicBezTo>
                  <a:pt x="14497" y="743"/>
                  <a:pt x="14447" y="732"/>
                  <a:pt x="14411" y="732"/>
                </a:cubicBezTo>
                <a:cubicBezTo>
                  <a:pt x="14375" y="732"/>
                  <a:pt x="14338" y="721"/>
                  <a:pt x="14329" y="707"/>
                </a:cubicBezTo>
                <a:cubicBezTo>
                  <a:pt x="14320" y="692"/>
                  <a:pt x="14278" y="680"/>
                  <a:pt x="14235" y="680"/>
                </a:cubicBezTo>
                <a:cubicBezTo>
                  <a:pt x="14193" y="680"/>
                  <a:pt x="14152" y="670"/>
                  <a:pt x="14144" y="657"/>
                </a:cubicBezTo>
                <a:cubicBezTo>
                  <a:pt x="14136" y="645"/>
                  <a:pt x="14089" y="628"/>
                  <a:pt x="14041" y="621"/>
                </a:cubicBezTo>
                <a:cubicBezTo>
                  <a:pt x="13993" y="613"/>
                  <a:pt x="13865" y="588"/>
                  <a:pt x="13754" y="565"/>
                </a:cubicBezTo>
                <a:cubicBezTo>
                  <a:pt x="13644" y="542"/>
                  <a:pt x="13508" y="516"/>
                  <a:pt x="13453" y="508"/>
                </a:cubicBezTo>
                <a:cubicBezTo>
                  <a:pt x="13397" y="500"/>
                  <a:pt x="13345" y="484"/>
                  <a:pt x="13337" y="471"/>
                </a:cubicBezTo>
                <a:cubicBezTo>
                  <a:pt x="13329" y="459"/>
                  <a:pt x="13288" y="448"/>
                  <a:pt x="13246" y="448"/>
                </a:cubicBezTo>
                <a:cubicBezTo>
                  <a:pt x="13203" y="448"/>
                  <a:pt x="13161" y="436"/>
                  <a:pt x="13152" y="422"/>
                </a:cubicBezTo>
                <a:cubicBezTo>
                  <a:pt x="13143" y="408"/>
                  <a:pt x="13089" y="396"/>
                  <a:pt x="13032" y="396"/>
                </a:cubicBezTo>
                <a:cubicBezTo>
                  <a:pt x="12975" y="396"/>
                  <a:pt x="12922" y="386"/>
                  <a:pt x="12914" y="374"/>
                </a:cubicBezTo>
                <a:cubicBezTo>
                  <a:pt x="12906" y="362"/>
                  <a:pt x="12847" y="344"/>
                  <a:pt x="12784" y="335"/>
                </a:cubicBezTo>
                <a:cubicBezTo>
                  <a:pt x="12502" y="295"/>
                  <a:pt x="12286" y="253"/>
                  <a:pt x="12268" y="235"/>
                </a:cubicBezTo>
                <a:cubicBezTo>
                  <a:pt x="12257" y="224"/>
                  <a:pt x="12202" y="216"/>
                  <a:pt x="12146" y="216"/>
                </a:cubicBezTo>
                <a:cubicBezTo>
                  <a:pt x="12091" y="216"/>
                  <a:pt x="12038" y="204"/>
                  <a:pt x="12028" y="190"/>
                </a:cubicBezTo>
                <a:cubicBezTo>
                  <a:pt x="12019" y="176"/>
                  <a:pt x="11977" y="164"/>
                  <a:pt x="11935" y="164"/>
                </a:cubicBezTo>
                <a:cubicBezTo>
                  <a:pt x="11892" y="164"/>
                  <a:pt x="11850" y="153"/>
                  <a:pt x="11841" y="139"/>
                </a:cubicBezTo>
                <a:cubicBezTo>
                  <a:pt x="11832" y="125"/>
                  <a:pt x="11783" y="112"/>
                  <a:pt x="11733" y="112"/>
                </a:cubicBezTo>
                <a:cubicBezTo>
                  <a:pt x="11682" y="112"/>
                  <a:pt x="11619" y="101"/>
                  <a:pt x="11594" y="88"/>
                </a:cubicBezTo>
                <a:cubicBezTo>
                  <a:pt x="11527" y="52"/>
                  <a:pt x="11082" y="4"/>
                  <a:pt x="10786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47236d2-4d44-473b-b562-900d23242621.jpeg" descr="a47236d2-4d44-473b-b562-900d232426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703" y="629840"/>
            <a:ext cx="9027319" cy="902732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3. LLM como controle de qualidade"/>
          <p:cNvSpPr txBox="1"/>
          <p:nvPr/>
        </p:nvSpPr>
        <p:spPr>
          <a:xfrm>
            <a:off x="10916090" y="4488180"/>
            <a:ext cx="636400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3. LLM como controle de qualidade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866" y="679968"/>
            <a:ext cx="8527345" cy="89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74250" y="2300120"/>
            <a:ext cx="7708352" cy="5686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5894" y="714174"/>
            <a:ext cx="6996212" cy="8858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507" y="790564"/>
            <a:ext cx="5795227" cy="870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5266" y="780002"/>
            <a:ext cx="5454373" cy="8726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7171" y="2458059"/>
            <a:ext cx="6281764" cy="7028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1*-r3mhHj2xHhi9Q07dLlLCA.jpeg"/>
          <p:cNvGrpSpPr/>
          <p:nvPr/>
        </p:nvGrpSpPr>
        <p:grpSpPr>
          <a:xfrm>
            <a:off x="1512518" y="1176535"/>
            <a:ext cx="8787857" cy="7933930"/>
            <a:chOff x="0" y="0"/>
            <a:chExt cx="8787855" cy="7933929"/>
          </a:xfrm>
        </p:grpSpPr>
        <p:pic>
          <p:nvPicPr>
            <p:cNvPr id="253" name="1*-r3mhHj2xHhi9Q07dLlLCA.jpeg" descr="1*-r3mhHj2xHhi9Q07dLlLCA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8381456" cy="7489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1*-r3mhHj2xHhi9Q07dLlLCA.jpeg" descr="1*-r3mhHj2xHhi9Q07dLlLCA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787856" cy="7933930"/>
            </a:xfrm>
            <a:prstGeom prst="rect">
              <a:avLst/>
            </a:prstGeom>
            <a:effectLst/>
          </p:spPr>
        </p:pic>
      </p:grpSp>
      <p:sp>
        <p:nvSpPr>
          <p:cNvPr id="255" name="Brittle…"/>
          <p:cNvSpPr txBox="1"/>
          <p:nvPr/>
        </p:nvSpPr>
        <p:spPr>
          <a:xfrm>
            <a:off x="11048035" y="3875405"/>
            <a:ext cx="3036738" cy="2561591"/>
          </a:xfrm>
          <a:prstGeom prst="rect">
            <a:avLst/>
          </a:prstGeom>
          <a:ln w="25400">
            <a:solidFill>
              <a:srgbClr val="265B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Brittle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Anxious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Nonlinear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Incomprehensible</a:t>
            </a:r>
          </a:p>
        </p:txBody>
      </p:sp>
      <p:sp>
        <p:nvSpPr>
          <p:cNvPr id="256" name="Resilience…"/>
          <p:cNvSpPr txBox="1"/>
          <p:nvPr/>
        </p:nvSpPr>
        <p:spPr>
          <a:xfrm>
            <a:off x="15047231" y="3875405"/>
            <a:ext cx="1828613" cy="2561591"/>
          </a:xfrm>
          <a:prstGeom prst="rect">
            <a:avLst/>
          </a:prstGeom>
          <a:ln w="25400">
            <a:solidFill>
              <a:srgbClr val="387A4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Resilience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Empathy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Flexibility</a:t>
            </a:r>
          </a:p>
          <a:p>
            <a:pPr algn="ctr">
              <a:lnSpc>
                <a:spcPct val="150000"/>
              </a:lnSpc>
              <a:defRPr sz="2900">
                <a:latin typeface="+mj-lt"/>
                <a:ea typeface="+mj-ea"/>
                <a:cs typeface="+mj-cs"/>
                <a:sym typeface="Helvetica"/>
              </a:defRPr>
            </a:pPr>
            <a:r>
              <a:t>Intuition</a:t>
            </a:r>
          </a:p>
        </p:txBody>
      </p:sp>
      <p:sp>
        <p:nvSpPr>
          <p:cNvPr id="257" name="&quot;These may well be more reactions than solutions, but they suggest the possibility that responses can be found.”…"/>
          <p:cNvSpPr txBox="1"/>
          <p:nvPr/>
        </p:nvSpPr>
        <p:spPr>
          <a:xfrm>
            <a:off x="11109969" y="6820746"/>
            <a:ext cx="5728093" cy="17526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"These may well be more reactions than solutions, but they suggest the possibility that responses can be found.” </a:t>
            </a:r>
          </a:p>
          <a:p>
            <a:pPr algn="ctr">
              <a:lnSpc>
                <a:spcPct val="120000"/>
              </a:lnSpc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t>Jamais Cascio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40c5714f-019a-4f93-8a72-8d0aafe9836b.jpeg"/>
          <p:cNvGrpSpPr/>
          <p:nvPr/>
        </p:nvGrpSpPr>
        <p:grpSpPr>
          <a:xfrm>
            <a:off x="2311878" y="3135419"/>
            <a:ext cx="3978062" cy="4016162"/>
            <a:chOff x="0" y="0"/>
            <a:chExt cx="3978061" cy="4016161"/>
          </a:xfrm>
        </p:grpSpPr>
        <p:pic>
          <p:nvPicPr>
            <p:cNvPr id="260" name="40c5714f-019a-4f93-8a72-8d0aafe9836b.jpeg" descr="40c5714f-019a-4f93-8a72-8d0aafe9836b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40c5714f-019a-4f93-8a72-8d0aafe9836b.jpeg" descr="40c5714f-019a-4f93-8a72-8d0aafe9836b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grpSp>
        <p:nvGrpSpPr>
          <p:cNvPr id="264" name="07b5a55f-9a7f-4c83-bad6-ccec4f66bb72.jpeg"/>
          <p:cNvGrpSpPr/>
          <p:nvPr/>
        </p:nvGrpSpPr>
        <p:grpSpPr>
          <a:xfrm>
            <a:off x="7154969" y="3154469"/>
            <a:ext cx="3978062" cy="4016162"/>
            <a:chOff x="0" y="0"/>
            <a:chExt cx="3978061" cy="4016161"/>
          </a:xfrm>
        </p:grpSpPr>
        <p:pic>
          <p:nvPicPr>
            <p:cNvPr id="263" name="07b5a55f-9a7f-4c83-bad6-ccec4f66bb72.jpeg" descr="07b5a55f-9a7f-4c83-bad6-ccec4f66bb7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07b5a55f-9a7f-4c83-bad6-ccec4f66bb72.jpeg" descr="07b5a55f-9a7f-4c83-bad6-ccec4f66bb7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grpSp>
        <p:nvGrpSpPr>
          <p:cNvPr id="267" name="a47236d2-4d44-473b-b562-900d23242621.jpeg"/>
          <p:cNvGrpSpPr/>
          <p:nvPr/>
        </p:nvGrpSpPr>
        <p:grpSpPr>
          <a:xfrm>
            <a:off x="11998060" y="3135419"/>
            <a:ext cx="3978063" cy="4016162"/>
            <a:chOff x="0" y="0"/>
            <a:chExt cx="3978061" cy="4016161"/>
          </a:xfrm>
        </p:grpSpPr>
        <p:pic>
          <p:nvPicPr>
            <p:cNvPr id="266" name="a47236d2-4d44-473b-b562-900d23242621.jpeg" descr="a47236d2-4d44-473b-b562-900d2324262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3571662" cy="35716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a47236d2-4d44-473b-b562-900d23242621.jpeg" descr="a47236d2-4d44-473b-b562-900d2324262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78062" cy="4016162"/>
            </a:xfrm>
            <a:prstGeom prst="rect">
              <a:avLst/>
            </a:prstGeom>
            <a:effectLst/>
          </p:spPr>
        </p:pic>
      </p:grpSp>
      <p:sp>
        <p:nvSpPr>
          <p:cNvPr id="268" name="Pré-Analítico…"/>
          <p:cNvSpPr txBox="1"/>
          <p:nvPr/>
        </p:nvSpPr>
        <p:spPr>
          <a:xfrm>
            <a:off x="3230506" y="7423823"/>
            <a:ext cx="2140805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2600">
                <a:latin typeface="+mj-lt"/>
                <a:ea typeface="+mj-ea"/>
                <a:cs typeface="+mj-cs"/>
                <a:sym typeface="Helvetica"/>
              </a:defRPr>
            </a:pPr>
            <a:r>
              <a:t>Pré-Analítico</a:t>
            </a:r>
          </a:p>
          <a:p>
            <a:pPr algn="ctr">
              <a:defRPr sz="2600">
                <a:latin typeface="+mj-lt"/>
                <a:ea typeface="+mj-ea"/>
                <a:cs typeface="+mj-cs"/>
                <a:sym typeface="Helvetica"/>
              </a:defRPr>
            </a:pPr>
            <a:r>
              <a:t>RFID Mayo</a:t>
            </a:r>
          </a:p>
        </p:txBody>
      </p:sp>
      <p:sp>
        <p:nvSpPr>
          <p:cNvPr id="269" name="Analítico…"/>
          <p:cNvSpPr txBox="1"/>
          <p:nvPr/>
        </p:nvSpPr>
        <p:spPr>
          <a:xfrm>
            <a:off x="7721119" y="7440756"/>
            <a:ext cx="2845762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600">
                <a:latin typeface="+mj-lt"/>
                <a:ea typeface="+mj-ea"/>
                <a:cs typeface="+mj-cs"/>
                <a:sym typeface="Helvetica"/>
              </a:defRPr>
            </a:pPr>
            <a:r>
              <a:t>Analítico</a:t>
            </a:r>
          </a:p>
          <a:p>
            <a:pPr algn="ctr">
              <a:defRPr sz="2600">
                <a:latin typeface="+mj-lt"/>
                <a:ea typeface="+mj-ea"/>
                <a:cs typeface="+mj-cs"/>
                <a:sym typeface="Helvetica"/>
              </a:defRPr>
            </a:pPr>
            <a:r>
              <a:t>Distribuição inteligente Deep</a:t>
            </a:r>
          </a:p>
        </p:txBody>
      </p:sp>
      <p:sp>
        <p:nvSpPr>
          <p:cNvPr id="270" name="Pós-Analítico…"/>
          <p:cNvSpPr txBox="1"/>
          <p:nvPr/>
        </p:nvSpPr>
        <p:spPr>
          <a:xfrm>
            <a:off x="12880090" y="7423823"/>
            <a:ext cx="2214003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2600">
                <a:latin typeface="+mj-lt"/>
                <a:ea typeface="+mj-ea"/>
                <a:cs typeface="+mj-cs"/>
                <a:sym typeface="Helvetica"/>
              </a:defRPr>
            </a:pPr>
            <a:r>
              <a:t>Pós-Analítico</a:t>
            </a:r>
          </a:p>
          <a:p>
            <a:pPr algn="ctr">
              <a:defRPr sz="2600">
                <a:latin typeface="+mj-lt"/>
                <a:ea typeface="+mj-ea"/>
                <a:cs typeface="+mj-cs"/>
                <a:sym typeface="Helvetica"/>
              </a:defRPr>
            </a:pPr>
            <a:r>
              <a:t>LLMs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Windows_9X_BSOD.png" descr="Windows_9X_BSO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596" y="-1148137"/>
            <a:ext cx="18647192" cy="1165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125-1254800_funny-face-drawing-meme-hd-png-download.png" descr="125-1254800_funny-face-drawing-meme-hd-png-download.png"/>
          <p:cNvPicPr>
            <a:picLocks noChangeAspect="1"/>
          </p:cNvPicPr>
          <p:nvPr/>
        </p:nvPicPr>
        <p:blipFill>
          <a:blip r:embed="rId3">
            <a:extLst/>
          </a:blip>
          <a:srcRect l="3101" t="3932" r="3053" b="6264"/>
          <a:stretch>
            <a:fillRect/>
          </a:stretch>
        </p:blipFill>
        <p:spPr>
          <a:xfrm>
            <a:off x="5438995" y="1301199"/>
            <a:ext cx="7410010" cy="7684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5" fill="norm" stroke="1" extrusionOk="0">
                <a:moveTo>
                  <a:pt x="10786" y="1"/>
                </a:moveTo>
                <a:cubicBezTo>
                  <a:pt x="10554" y="-2"/>
                  <a:pt x="10394" y="22"/>
                  <a:pt x="10037" y="112"/>
                </a:cubicBezTo>
                <a:cubicBezTo>
                  <a:pt x="9985" y="125"/>
                  <a:pt x="9907" y="143"/>
                  <a:pt x="9863" y="152"/>
                </a:cubicBezTo>
                <a:cubicBezTo>
                  <a:pt x="9819" y="161"/>
                  <a:pt x="9759" y="178"/>
                  <a:pt x="9729" y="190"/>
                </a:cubicBezTo>
                <a:cubicBezTo>
                  <a:pt x="9700" y="202"/>
                  <a:pt x="9646" y="218"/>
                  <a:pt x="9609" y="226"/>
                </a:cubicBezTo>
                <a:cubicBezTo>
                  <a:pt x="9572" y="233"/>
                  <a:pt x="9464" y="257"/>
                  <a:pt x="9369" y="280"/>
                </a:cubicBezTo>
                <a:cubicBezTo>
                  <a:pt x="9273" y="303"/>
                  <a:pt x="9147" y="332"/>
                  <a:pt x="9088" y="344"/>
                </a:cubicBezTo>
                <a:cubicBezTo>
                  <a:pt x="9029" y="356"/>
                  <a:pt x="8938" y="379"/>
                  <a:pt x="8887" y="393"/>
                </a:cubicBezTo>
                <a:cubicBezTo>
                  <a:pt x="8835" y="407"/>
                  <a:pt x="8763" y="426"/>
                  <a:pt x="8726" y="436"/>
                </a:cubicBezTo>
                <a:cubicBezTo>
                  <a:pt x="8689" y="445"/>
                  <a:pt x="8635" y="463"/>
                  <a:pt x="8606" y="475"/>
                </a:cubicBezTo>
                <a:cubicBezTo>
                  <a:pt x="8576" y="486"/>
                  <a:pt x="8517" y="503"/>
                  <a:pt x="8473" y="511"/>
                </a:cubicBezTo>
                <a:cubicBezTo>
                  <a:pt x="8088" y="587"/>
                  <a:pt x="8042" y="598"/>
                  <a:pt x="7743" y="682"/>
                </a:cubicBezTo>
                <a:cubicBezTo>
                  <a:pt x="7527" y="743"/>
                  <a:pt x="7473" y="757"/>
                  <a:pt x="7321" y="794"/>
                </a:cubicBezTo>
                <a:cubicBezTo>
                  <a:pt x="7159" y="833"/>
                  <a:pt x="6939" y="898"/>
                  <a:pt x="6841" y="936"/>
                </a:cubicBezTo>
                <a:cubicBezTo>
                  <a:pt x="6811" y="948"/>
                  <a:pt x="6740" y="970"/>
                  <a:pt x="6681" y="988"/>
                </a:cubicBezTo>
                <a:cubicBezTo>
                  <a:pt x="6622" y="1005"/>
                  <a:pt x="6550" y="1029"/>
                  <a:pt x="6520" y="1041"/>
                </a:cubicBezTo>
                <a:cubicBezTo>
                  <a:pt x="6491" y="1053"/>
                  <a:pt x="6374" y="1093"/>
                  <a:pt x="6261" y="1130"/>
                </a:cubicBezTo>
                <a:cubicBezTo>
                  <a:pt x="6004" y="1215"/>
                  <a:pt x="5393" y="1517"/>
                  <a:pt x="5205" y="1651"/>
                </a:cubicBezTo>
                <a:cubicBezTo>
                  <a:pt x="5158" y="1685"/>
                  <a:pt x="5112" y="1713"/>
                  <a:pt x="5102" y="1713"/>
                </a:cubicBezTo>
                <a:cubicBezTo>
                  <a:pt x="5067" y="1713"/>
                  <a:pt x="4397" y="2174"/>
                  <a:pt x="4314" y="2255"/>
                </a:cubicBezTo>
                <a:cubicBezTo>
                  <a:pt x="4306" y="2262"/>
                  <a:pt x="4252" y="2302"/>
                  <a:pt x="4193" y="2344"/>
                </a:cubicBezTo>
                <a:cubicBezTo>
                  <a:pt x="3967" y="2506"/>
                  <a:pt x="3596" y="2821"/>
                  <a:pt x="3299" y="3106"/>
                </a:cubicBezTo>
                <a:cubicBezTo>
                  <a:pt x="2882" y="3504"/>
                  <a:pt x="2768" y="3628"/>
                  <a:pt x="2621" y="3840"/>
                </a:cubicBezTo>
                <a:cubicBezTo>
                  <a:pt x="2553" y="3940"/>
                  <a:pt x="2461" y="4068"/>
                  <a:pt x="2418" y="4125"/>
                </a:cubicBezTo>
                <a:cubicBezTo>
                  <a:pt x="2326" y="4246"/>
                  <a:pt x="2106" y="4585"/>
                  <a:pt x="1999" y="4770"/>
                </a:cubicBezTo>
                <a:cubicBezTo>
                  <a:pt x="1770" y="5166"/>
                  <a:pt x="1726" y="5247"/>
                  <a:pt x="1592" y="5531"/>
                </a:cubicBezTo>
                <a:cubicBezTo>
                  <a:pt x="1556" y="5609"/>
                  <a:pt x="1473" y="5781"/>
                  <a:pt x="1409" y="5913"/>
                </a:cubicBezTo>
                <a:cubicBezTo>
                  <a:pt x="1344" y="6044"/>
                  <a:pt x="1292" y="6169"/>
                  <a:pt x="1292" y="6190"/>
                </a:cubicBezTo>
                <a:cubicBezTo>
                  <a:pt x="1292" y="6211"/>
                  <a:pt x="1280" y="6248"/>
                  <a:pt x="1265" y="6273"/>
                </a:cubicBezTo>
                <a:cubicBezTo>
                  <a:pt x="1229" y="6333"/>
                  <a:pt x="1078" y="6790"/>
                  <a:pt x="1078" y="6839"/>
                </a:cubicBezTo>
                <a:cubicBezTo>
                  <a:pt x="1078" y="6861"/>
                  <a:pt x="1055" y="6950"/>
                  <a:pt x="1026" y="7037"/>
                </a:cubicBezTo>
                <a:cubicBezTo>
                  <a:pt x="998" y="7124"/>
                  <a:pt x="954" y="7270"/>
                  <a:pt x="930" y="7363"/>
                </a:cubicBezTo>
                <a:cubicBezTo>
                  <a:pt x="857" y="7640"/>
                  <a:pt x="832" y="7734"/>
                  <a:pt x="808" y="7812"/>
                </a:cubicBezTo>
                <a:cubicBezTo>
                  <a:pt x="795" y="7853"/>
                  <a:pt x="783" y="7909"/>
                  <a:pt x="783" y="7937"/>
                </a:cubicBezTo>
                <a:cubicBezTo>
                  <a:pt x="783" y="7965"/>
                  <a:pt x="767" y="8024"/>
                  <a:pt x="746" y="8069"/>
                </a:cubicBezTo>
                <a:cubicBezTo>
                  <a:pt x="726" y="8113"/>
                  <a:pt x="702" y="8179"/>
                  <a:pt x="695" y="8215"/>
                </a:cubicBezTo>
                <a:cubicBezTo>
                  <a:pt x="676" y="8314"/>
                  <a:pt x="619" y="8531"/>
                  <a:pt x="596" y="8588"/>
                </a:cubicBezTo>
                <a:cubicBezTo>
                  <a:pt x="540" y="8729"/>
                  <a:pt x="517" y="8804"/>
                  <a:pt x="500" y="8898"/>
                </a:cubicBezTo>
                <a:cubicBezTo>
                  <a:pt x="490" y="8955"/>
                  <a:pt x="474" y="9012"/>
                  <a:pt x="463" y="9027"/>
                </a:cubicBezTo>
                <a:cubicBezTo>
                  <a:pt x="452" y="9041"/>
                  <a:pt x="436" y="9088"/>
                  <a:pt x="427" y="9130"/>
                </a:cubicBezTo>
                <a:cubicBezTo>
                  <a:pt x="387" y="9334"/>
                  <a:pt x="347" y="9496"/>
                  <a:pt x="328" y="9543"/>
                </a:cubicBezTo>
                <a:cubicBezTo>
                  <a:pt x="304" y="9601"/>
                  <a:pt x="291" y="9661"/>
                  <a:pt x="234" y="9956"/>
                </a:cubicBezTo>
                <a:cubicBezTo>
                  <a:pt x="213" y="10069"/>
                  <a:pt x="182" y="10220"/>
                  <a:pt x="167" y="10291"/>
                </a:cubicBezTo>
                <a:cubicBezTo>
                  <a:pt x="152" y="10362"/>
                  <a:pt x="122" y="10548"/>
                  <a:pt x="101" y="10704"/>
                </a:cubicBezTo>
                <a:cubicBezTo>
                  <a:pt x="80" y="10860"/>
                  <a:pt x="49" y="11063"/>
                  <a:pt x="32" y="11156"/>
                </a:cubicBezTo>
                <a:cubicBezTo>
                  <a:pt x="11" y="11267"/>
                  <a:pt x="0" y="11729"/>
                  <a:pt x="0" y="12185"/>
                </a:cubicBezTo>
                <a:cubicBezTo>
                  <a:pt x="-1" y="12641"/>
                  <a:pt x="9" y="13092"/>
                  <a:pt x="30" y="13181"/>
                </a:cubicBezTo>
                <a:cubicBezTo>
                  <a:pt x="46" y="13252"/>
                  <a:pt x="77" y="13392"/>
                  <a:pt x="99" y="13491"/>
                </a:cubicBezTo>
                <a:cubicBezTo>
                  <a:pt x="200" y="13944"/>
                  <a:pt x="332" y="14368"/>
                  <a:pt x="438" y="14571"/>
                </a:cubicBezTo>
                <a:cubicBezTo>
                  <a:pt x="466" y="14625"/>
                  <a:pt x="490" y="14685"/>
                  <a:pt x="490" y="14704"/>
                </a:cubicBezTo>
                <a:cubicBezTo>
                  <a:pt x="490" y="14739"/>
                  <a:pt x="651" y="15093"/>
                  <a:pt x="766" y="15310"/>
                </a:cubicBezTo>
                <a:cubicBezTo>
                  <a:pt x="981" y="15716"/>
                  <a:pt x="1115" y="15945"/>
                  <a:pt x="1261" y="16161"/>
                </a:cubicBezTo>
                <a:cubicBezTo>
                  <a:pt x="1528" y="16557"/>
                  <a:pt x="1566" y="16613"/>
                  <a:pt x="1586" y="16626"/>
                </a:cubicBezTo>
                <a:cubicBezTo>
                  <a:pt x="1596" y="16633"/>
                  <a:pt x="1637" y="16685"/>
                  <a:pt x="1676" y="16742"/>
                </a:cubicBezTo>
                <a:cubicBezTo>
                  <a:pt x="1715" y="16799"/>
                  <a:pt x="1786" y="16892"/>
                  <a:pt x="1834" y="16951"/>
                </a:cubicBezTo>
                <a:cubicBezTo>
                  <a:pt x="1882" y="17009"/>
                  <a:pt x="1987" y="17142"/>
                  <a:pt x="2070" y="17247"/>
                </a:cubicBezTo>
                <a:cubicBezTo>
                  <a:pt x="2152" y="17352"/>
                  <a:pt x="2254" y="17467"/>
                  <a:pt x="2294" y="17503"/>
                </a:cubicBezTo>
                <a:cubicBezTo>
                  <a:pt x="2334" y="17538"/>
                  <a:pt x="2407" y="17626"/>
                  <a:pt x="2456" y="17697"/>
                </a:cubicBezTo>
                <a:cubicBezTo>
                  <a:pt x="2539" y="17817"/>
                  <a:pt x="2667" y="17944"/>
                  <a:pt x="2983" y="18228"/>
                </a:cubicBezTo>
                <a:cubicBezTo>
                  <a:pt x="3099" y="18332"/>
                  <a:pt x="3163" y="18386"/>
                  <a:pt x="3432" y="18606"/>
                </a:cubicBezTo>
                <a:cubicBezTo>
                  <a:pt x="3483" y="18648"/>
                  <a:pt x="3633" y="18760"/>
                  <a:pt x="3766" y="18854"/>
                </a:cubicBezTo>
                <a:cubicBezTo>
                  <a:pt x="3898" y="18949"/>
                  <a:pt x="4021" y="19037"/>
                  <a:pt x="4038" y="19051"/>
                </a:cubicBezTo>
                <a:cubicBezTo>
                  <a:pt x="4056" y="19065"/>
                  <a:pt x="4082" y="19076"/>
                  <a:pt x="4096" y="19076"/>
                </a:cubicBezTo>
                <a:cubicBezTo>
                  <a:pt x="4110" y="19076"/>
                  <a:pt x="4126" y="19087"/>
                  <a:pt x="4131" y="19099"/>
                </a:cubicBezTo>
                <a:cubicBezTo>
                  <a:pt x="4160" y="19171"/>
                  <a:pt x="5035" y="19656"/>
                  <a:pt x="5411" y="19809"/>
                </a:cubicBezTo>
                <a:cubicBezTo>
                  <a:pt x="5447" y="19824"/>
                  <a:pt x="5507" y="19854"/>
                  <a:pt x="5544" y="19877"/>
                </a:cubicBezTo>
                <a:cubicBezTo>
                  <a:pt x="5580" y="19900"/>
                  <a:pt x="5653" y="19935"/>
                  <a:pt x="5704" y="19954"/>
                </a:cubicBezTo>
                <a:cubicBezTo>
                  <a:pt x="5756" y="19973"/>
                  <a:pt x="5882" y="20025"/>
                  <a:pt x="5985" y="20070"/>
                </a:cubicBezTo>
                <a:cubicBezTo>
                  <a:pt x="6286" y="20202"/>
                  <a:pt x="6499" y="20290"/>
                  <a:pt x="6517" y="20290"/>
                </a:cubicBezTo>
                <a:cubicBezTo>
                  <a:pt x="6526" y="20290"/>
                  <a:pt x="6591" y="20314"/>
                  <a:pt x="6660" y="20343"/>
                </a:cubicBezTo>
                <a:cubicBezTo>
                  <a:pt x="6859" y="20428"/>
                  <a:pt x="6882" y="20437"/>
                  <a:pt x="7109" y="20510"/>
                </a:cubicBezTo>
                <a:cubicBezTo>
                  <a:pt x="7226" y="20547"/>
                  <a:pt x="7377" y="20601"/>
                  <a:pt x="7443" y="20630"/>
                </a:cubicBezTo>
                <a:cubicBezTo>
                  <a:pt x="7509" y="20659"/>
                  <a:pt x="7587" y="20692"/>
                  <a:pt x="7616" y="20702"/>
                </a:cubicBezTo>
                <a:cubicBezTo>
                  <a:pt x="7646" y="20713"/>
                  <a:pt x="7727" y="20747"/>
                  <a:pt x="7798" y="20777"/>
                </a:cubicBezTo>
                <a:cubicBezTo>
                  <a:pt x="7868" y="20807"/>
                  <a:pt x="7977" y="20851"/>
                  <a:pt x="8039" y="20873"/>
                </a:cubicBezTo>
                <a:cubicBezTo>
                  <a:pt x="8101" y="20895"/>
                  <a:pt x="8178" y="20924"/>
                  <a:pt x="8212" y="20937"/>
                </a:cubicBezTo>
                <a:cubicBezTo>
                  <a:pt x="8245" y="20950"/>
                  <a:pt x="8299" y="20971"/>
                  <a:pt x="8332" y="20984"/>
                </a:cubicBezTo>
                <a:cubicBezTo>
                  <a:pt x="8523" y="21058"/>
                  <a:pt x="8628" y="21089"/>
                  <a:pt x="8685" y="21089"/>
                </a:cubicBezTo>
                <a:cubicBezTo>
                  <a:pt x="8721" y="21089"/>
                  <a:pt x="8757" y="21101"/>
                  <a:pt x="8766" y="21115"/>
                </a:cubicBezTo>
                <a:cubicBezTo>
                  <a:pt x="8775" y="21129"/>
                  <a:pt x="8818" y="21141"/>
                  <a:pt x="8860" y="21141"/>
                </a:cubicBezTo>
                <a:cubicBezTo>
                  <a:pt x="8902" y="21141"/>
                  <a:pt x="8945" y="21152"/>
                  <a:pt x="8954" y="21166"/>
                </a:cubicBezTo>
                <a:cubicBezTo>
                  <a:pt x="8963" y="21181"/>
                  <a:pt x="9017" y="21192"/>
                  <a:pt x="9074" y="21192"/>
                </a:cubicBezTo>
                <a:cubicBezTo>
                  <a:pt x="9131" y="21192"/>
                  <a:pt x="9185" y="21203"/>
                  <a:pt x="9193" y="21216"/>
                </a:cubicBezTo>
                <a:cubicBezTo>
                  <a:pt x="9201" y="21228"/>
                  <a:pt x="9252" y="21245"/>
                  <a:pt x="9307" y="21252"/>
                </a:cubicBezTo>
                <a:cubicBezTo>
                  <a:pt x="9363" y="21260"/>
                  <a:pt x="9468" y="21279"/>
                  <a:pt x="9542" y="21295"/>
                </a:cubicBezTo>
                <a:cubicBezTo>
                  <a:pt x="9793" y="21347"/>
                  <a:pt x="10130" y="21403"/>
                  <a:pt x="10264" y="21416"/>
                </a:cubicBezTo>
                <a:cubicBezTo>
                  <a:pt x="10338" y="21423"/>
                  <a:pt x="10409" y="21440"/>
                  <a:pt x="10423" y="21453"/>
                </a:cubicBezTo>
                <a:cubicBezTo>
                  <a:pt x="10437" y="21466"/>
                  <a:pt x="10504" y="21476"/>
                  <a:pt x="10572" y="21476"/>
                </a:cubicBezTo>
                <a:cubicBezTo>
                  <a:pt x="10640" y="21476"/>
                  <a:pt x="10706" y="21487"/>
                  <a:pt x="10720" y="21500"/>
                </a:cubicBezTo>
                <a:cubicBezTo>
                  <a:pt x="10734" y="21513"/>
                  <a:pt x="10818" y="21530"/>
                  <a:pt x="10906" y="21538"/>
                </a:cubicBezTo>
                <a:cubicBezTo>
                  <a:pt x="10994" y="21546"/>
                  <a:pt x="11145" y="21562"/>
                  <a:pt x="11240" y="21576"/>
                </a:cubicBezTo>
                <a:cubicBezTo>
                  <a:pt x="11336" y="21589"/>
                  <a:pt x="11901" y="21598"/>
                  <a:pt x="12497" y="21595"/>
                </a:cubicBezTo>
                <a:lnTo>
                  <a:pt x="13580" y="21589"/>
                </a:lnTo>
                <a:lnTo>
                  <a:pt x="13760" y="21504"/>
                </a:lnTo>
                <a:cubicBezTo>
                  <a:pt x="13859" y="21458"/>
                  <a:pt x="13942" y="21410"/>
                  <a:pt x="13942" y="21398"/>
                </a:cubicBezTo>
                <a:cubicBezTo>
                  <a:pt x="13942" y="21370"/>
                  <a:pt x="14087" y="21322"/>
                  <a:pt x="14249" y="21296"/>
                </a:cubicBezTo>
                <a:cubicBezTo>
                  <a:pt x="14323" y="21284"/>
                  <a:pt x="14431" y="21260"/>
                  <a:pt x="14490" y="21243"/>
                </a:cubicBezTo>
                <a:cubicBezTo>
                  <a:pt x="14548" y="21227"/>
                  <a:pt x="14641" y="21207"/>
                  <a:pt x="14696" y="21200"/>
                </a:cubicBezTo>
                <a:cubicBezTo>
                  <a:pt x="14752" y="21193"/>
                  <a:pt x="14804" y="21177"/>
                  <a:pt x="14812" y="21164"/>
                </a:cubicBezTo>
                <a:cubicBezTo>
                  <a:pt x="14820" y="21152"/>
                  <a:pt x="14853" y="21141"/>
                  <a:pt x="14884" y="21141"/>
                </a:cubicBezTo>
                <a:cubicBezTo>
                  <a:pt x="14915" y="21141"/>
                  <a:pt x="14977" y="21130"/>
                  <a:pt x="15022" y="21116"/>
                </a:cubicBezTo>
                <a:cubicBezTo>
                  <a:pt x="15248" y="21048"/>
                  <a:pt x="15538" y="20954"/>
                  <a:pt x="15585" y="20934"/>
                </a:cubicBezTo>
                <a:cubicBezTo>
                  <a:pt x="15699" y="20888"/>
                  <a:pt x="16095" y="20698"/>
                  <a:pt x="16173" y="20653"/>
                </a:cubicBezTo>
                <a:cubicBezTo>
                  <a:pt x="16217" y="20628"/>
                  <a:pt x="16321" y="20571"/>
                  <a:pt x="16401" y="20529"/>
                </a:cubicBezTo>
                <a:cubicBezTo>
                  <a:pt x="16482" y="20486"/>
                  <a:pt x="16590" y="20428"/>
                  <a:pt x="16642" y="20400"/>
                </a:cubicBezTo>
                <a:cubicBezTo>
                  <a:pt x="16693" y="20372"/>
                  <a:pt x="16790" y="20320"/>
                  <a:pt x="16856" y="20284"/>
                </a:cubicBezTo>
                <a:cubicBezTo>
                  <a:pt x="17571" y="19897"/>
                  <a:pt x="17741" y="19769"/>
                  <a:pt x="18235" y="19254"/>
                </a:cubicBezTo>
                <a:cubicBezTo>
                  <a:pt x="18775" y="18689"/>
                  <a:pt x="18771" y="18694"/>
                  <a:pt x="18888" y="18548"/>
                </a:cubicBezTo>
                <a:cubicBezTo>
                  <a:pt x="18945" y="18477"/>
                  <a:pt x="19022" y="18385"/>
                  <a:pt x="19060" y="18344"/>
                </a:cubicBezTo>
                <a:cubicBezTo>
                  <a:pt x="19098" y="18302"/>
                  <a:pt x="19130" y="18260"/>
                  <a:pt x="19130" y="18249"/>
                </a:cubicBezTo>
                <a:cubicBezTo>
                  <a:pt x="19130" y="18238"/>
                  <a:pt x="19174" y="18178"/>
                  <a:pt x="19229" y="18116"/>
                </a:cubicBezTo>
                <a:cubicBezTo>
                  <a:pt x="19284" y="18055"/>
                  <a:pt x="19372" y="17941"/>
                  <a:pt x="19423" y="17863"/>
                </a:cubicBezTo>
                <a:cubicBezTo>
                  <a:pt x="19474" y="17785"/>
                  <a:pt x="19538" y="17698"/>
                  <a:pt x="19565" y="17670"/>
                </a:cubicBezTo>
                <a:cubicBezTo>
                  <a:pt x="19592" y="17642"/>
                  <a:pt x="19649" y="17559"/>
                  <a:pt x="19692" y="17486"/>
                </a:cubicBezTo>
                <a:cubicBezTo>
                  <a:pt x="19736" y="17413"/>
                  <a:pt x="19790" y="17340"/>
                  <a:pt x="19812" y="17322"/>
                </a:cubicBezTo>
                <a:cubicBezTo>
                  <a:pt x="19834" y="17304"/>
                  <a:pt x="19896" y="17219"/>
                  <a:pt x="19950" y="17132"/>
                </a:cubicBezTo>
                <a:cubicBezTo>
                  <a:pt x="20005" y="17046"/>
                  <a:pt x="20066" y="16957"/>
                  <a:pt x="20087" y="16937"/>
                </a:cubicBezTo>
                <a:cubicBezTo>
                  <a:pt x="20107" y="16917"/>
                  <a:pt x="20134" y="16877"/>
                  <a:pt x="20148" y="16847"/>
                </a:cubicBezTo>
                <a:cubicBezTo>
                  <a:pt x="20176" y="16786"/>
                  <a:pt x="20231" y="16697"/>
                  <a:pt x="20254" y="16677"/>
                </a:cubicBezTo>
                <a:cubicBezTo>
                  <a:pt x="20289" y="16648"/>
                  <a:pt x="20517" y="16291"/>
                  <a:pt x="20559" y="16198"/>
                </a:cubicBezTo>
                <a:cubicBezTo>
                  <a:pt x="20585" y="16142"/>
                  <a:pt x="20633" y="16039"/>
                  <a:pt x="20667" y="15968"/>
                </a:cubicBezTo>
                <a:cubicBezTo>
                  <a:pt x="20701" y="15897"/>
                  <a:pt x="20749" y="15769"/>
                  <a:pt x="20774" y="15684"/>
                </a:cubicBezTo>
                <a:cubicBezTo>
                  <a:pt x="20800" y="15599"/>
                  <a:pt x="20830" y="15506"/>
                  <a:pt x="20841" y="15477"/>
                </a:cubicBezTo>
                <a:cubicBezTo>
                  <a:pt x="20890" y="15354"/>
                  <a:pt x="20948" y="15144"/>
                  <a:pt x="20948" y="15089"/>
                </a:cubicBezTo>
                <a:cubicBezTo>
                  <a:pt x="20948" y="15056"/>
                  <a:pt x="20958" y="15022"/>
                  <a:pt x="20971" y="15015"/>
                </a:cubicBezTo>
                <a:cubicBezTo>
                  <a:pt x="20984" y="15007"/>
                  <a:pt x="21001" y="14963"/>
                  <a:pt x="21009" y="14916"/>
                </a:cubicBezTo>
                <a:cubicBezTo>
                  <a:pt x="21017" y="14870"/>
                  <a:pt x="21037" y="14781"/>
                  <a:pt x="21052" y="14717"/>
                </a:cubicBezTo>
                <a:cubicBezTo>
                  <a:pt x="21067" y="14653"/>
                  <a:pt x="21079" y="14552"/>
                  <a:pt x="21080" y="14493"/>
                </a:cubicBezTo>
                <a:cubicBezTo>
                  <a:pt x="21080" y="14433"/>
                  <a:pt x="21094" y="14376"/>
                  <a:pt x="21109" y="14368"/>
                </a:cubicBezTo>
                <a:cubicBezTo>
                  <a:pt x="21123" y="14359"/>
                  <a:pt x="21135" y="14307"/>
                  <a:pt x="21135" y="14252"/>
                </a:cubicBezTo>
                <a:cubicBezTo>
                  <a:pt x="21135" y="14196"/>
                  <a:pt x="21147" y="14125"/>
                  <a:pt x="21162" y="14092"/>
                </a:cubicBezTo>
                <a:cubicBezTo>
                  <a:pt x="21176" y="14060"/>
                  <a:pt x="21200" y="13858"/>
                  <a:pt x="21215" y="13645"/>
                </a:cubicBezTo>
                <a:cubicBezTo>
                  <a:pt x="21230" y="13432"/>
                  <a:pt x="21255" y="13160"/>
                  <a:pt x="21269" y="13039"/>
                </a:cubicBezTo>
                <a:cubicBezTo>
                  <a:pt x="21284" y="12919"/>
                  <a:pt x="21312" y="12570"/>
                  <a:pt x="21330" y="12265"/>
                </a:cubicBezTo>
                <a:cubicBezTo>
                  <a:pt x="21349" y="11960"/>
                  <a:pt x="21373" y="11693"/>
                  <a:pt x="21382" y="11672"/>
                </a:cubicBezTo>
                <a:cubicBezTo>
                  <a:pt x="21392" y="11651"/>
                  <a:pt x="21406" y="11534"/>
                  <a:pt x="21414" y="11413"/>
                </a:cubicBezTo>
                <a:cubicBezTo>
                  <a:pt x="21429" y="11163"/>
                  <a:pt x="21498" y="10494"/>
                  <a:pt x="21540" y="10188"/>
                </a:cubicBezTo>
                <a:cubicBezTo>
                  <a:pt x="21580" y="9895"/>
                  <a:pt x="21599" y="8703"/>
                  <a:pt x="21564" y="8670"/>
                </a:cubicBezTo>
                <a:cubicBezTo>
                  <a:pt x="21549" y="8655"/>
                  <a:pt x="21536" y="8594"/>
                  <a:pt x="21536" y="8534"/>
                </a:cubicBezTo>
                <a:cubicBezTo>
                  <a:pt x="21536" y="8473"/>
                  <a:pt x="21526" y="8417"/>
                  <a:pt x="21513" y="8410"/>
                </a:cubicBezTo>
                <a:cubicBezTo>
                  <a:pt x="21500" y="8402"/>
                  <a:pt x="21483" y="8337"/>
                  <a:pt x="21474" y="8265"/>
                </a:cubicBezTo>
                <a:cubicBezTo>
                  <a:pt x="21458" y="8133"/>
                  <a:pt x="21416" y="7982"/>
                  <a:pt x="21372" y="7899"/>
                </a:cubicBezTo>
                <a:cubicBezTo>
                  <a:pt x="21359" y="7874"/>
                  <a:pt x="21349" y="7836"/>
                  <a:pt x="21349" y="7815"/>
                </a:cubicBezTo>
                <a:cubicBezTo>
                  <a:pt x="21349" y="7769"/>
                  <a:pt x="21279" y="7561"/>
                  <a:pt x="21226" y="7450"/>
                </a:cubicBezTo>
                <a:cubicBezTo>
                  <a:pt x="21205" y="7405"/>
                  <a:pt x="21188" y="7353"/>
                  <a:pt x="21187" y="7334"/>
                </a:cubicBezTo>
                <a:cubicBezTo>
                  <a:pt x="21186" y="7295"/>
                  <a:pt x="21085" y="7094"/>
                  <a:pt x="20948" y="6860"/>
                </a:cubicBezTo>
                <a:cubicBezTo>
                  <a:pt x="20774" y="6562"/>
                  <a:pt x="20734" y="6463"/>
                  <a:pt x="20734" y="6332"/>
                </a:cubicBezTo>
                <a:cubicBezTo>
                  <a:pt x="20734" y="6262"/>
                  <a:pt x="20722" y="6198"/>
                  <a:pt x="20707" y="6189"/>
                </a:cubicBezTo>
                <a:cubicBezTo>
                  <a:pt x="20693" y="6181"/>
                  <a:pt x="20680" y="6089"/>
                  <a:pt x="20680" y="5987"/>
                </a:cubicBezTo>
                <a:cubicBezTo>
                  <a:pt x="20679" y="5666"/>
                  <a:pt x="20614" y="5527"/>
                  <a:pt x="20328" y="5235"/>
                </a:cubicBezTo>
                <a:cubicBezTo>
                  <a:pt x="20089" y="4990"/>
                  <a:pt x="20012" y="4901"/>
                  <a:pt x="20012" y="4869"/>
                </a:cubicBezTo>
                <a:cubicBezTo>
                  <a:pt x="20011" y="4852"/>
                  <a:pt x="20002" y="4834"/>
                  <a:pt x="19991" y="4830"/>
                </a:cubicBezTo>
                <a:cubicBezTo>
                  <a:pt x="19966" y="4819"/>
                  <a:pt x="19690" y="4402"/>
                  <a:pt x="19690" y="4375"/>
                </a:cubicBezTo>
                <a:cubicBezTo>
                  <a:pt x="19690" y="4364"/>
                  <a:pt x="19648" y="4296"/>
                  <a:pt x="19597" y="4222"/>
                </a:cubicBezTo>
                <a:cubicBezTo>
                  <a:pt x="19545" y="4148"/>
                  <a:pt x="19503" y="4079"/>
                  <a:pt x="19503" y="4068"/>
                </a:cubicBezTo>
                <a:cubicBezTo>
                  <a:pt x="19503" y="4057"/>
                  <a:pt x="19476" y="4018"/>
                  <a:pt x="19443" y="3982"/>
                </a:cubicBezTo>
                <a:cubicBezTo>
                  <a:pt x="19410" y="3947"/>
                  <a:pt x="19326" y="3837"/>
                  <a:pt x="19257" y="3738"/>
                </a:cubicBezTo>
                <a:cubicBezTo>
                  <a:pt x="19187" y="3639"/>
                  <a:pt x="19080" y="3507"/>
                  <a:pt x="19020" y="3445"/>
                </a:cubicBezTo>
                <a:cubicBezTo>
                  <a:pt x="18959" y="3383"/>
                  <a:pt x="18879" y="3290"/>
                  <a:pt x="18843" y="3238"/>
                </a:cubicBezTo>
                <a:cubicBezTo>
                  <a:pt x="18772" y="3137"/>
                  <a:pt x="18346" y="2682"/>
                  <a:pt x="18261" y="2617"/>
                </a:cubicBezTo>
                <a:cubicBezTo>
                  <a:pt x="18233" y="2595"/>
                  <a:pt x="18155" y="2529"/>
                  <a:pt x="18088" y="2470"/>
                </a:cubicBezTo>
                <a:cubicBezTo>
                  <a:pt x="17865" y="2273"/>
                  <a:pt x="17684" y="2126"/>
                  <a:pt x="17611" y="2081"/>
                </a:cubicBezTo>
                <a:cubicBezTo>
                  <a:pt x="17571" y="2056"/>
                  <a:pt x="17532" y="2030"/>
                  <a:pt x="17525" y="2021"/>
                </a:cubicBezTo>
                <a:cubicBezTo>
                  <a:pt x="17491" y="1984"/>
                  <a:pt x="17251" y="1835"/>
                  <a:pt x="17070" y="1739"/>
                </a:cubicBezTo>
                <a:cubicBezTo>
                  <a:pt x="16820" y="1607"/>
                  <a:pt x="16298" y="1366"/>
                  <a:pt x="16067" y="1274"/>
                </a:cubicBezTo>
                <a:cubicBezTo>
                  <a:pt x="16038" y="1263"/>
                  <a:pt x="15959" y="1231"/>
                  <a:pt x="15893" y="1203"/>
                </a:cubicBezTo>
                <a:cubicBezTo>
                  <a:pt x="15827" y="1175"/>
                  <a:pt x="15713" y="1132"/>
                  <a:pt x="15640" y="1107"/>
                </a:cubicBezTo>
                <a:cubicBezTo>
                  <a:pt x="15484" y="1054"/>
                  <a:pt x="15390" y="1018"/>
                  <a:pt x="15325" y="986"/>
                </a:cubicBezTo>
                <a:cubicBezTo>
                  <a:pt x="15300" y="974"/>
                  <a:pt x="15257" y="964"/>
                  <a:pt x="15230" y="964"/>
                </a:cubicBezTo>
                <a:cubicBezTo>
                  <a:pt x="15204" y="964"/>
                  <a:pt x="15170" y="955"/>
                  <a:pt x="15156" y="944"/>
                </a:cubicBezTo>
                <a:cubicBezTo>
                  <a:pt x="15124" y="918"/>
                  <a:pt x="14993" y="878"/>
                  <a:pt x="14757" y="823"/>
                </a:cubicBezTo>
                <a:cubicBezTo>
                  <a:pt x="14654" y="799"/>
                  <a:pt x="14549" y="769"/>
                  <a:pt x="14523" y="756"/>
                </a:cubicBezTo>
                <a:cubicBezTo>
                  <a:pt x="14497" y="743"/>
                  <a:pt x="14447" y="732"/>
                  <a:pt x="14411" y="732"/>
                </a:cubicBezTo>
                <a:cubicBezTo>
                  <a:pt x="14375" y="732"/>
                  <a:pt x="14338" y="721"/>
                  <a:pt x="14329" y="707"/>
                </a:cubicBezTo>
                <a:cubicBezTo>
                  <a:pt x="14320" y="692"/>
                  <a:pt x="14278" y="680"/>
                  <a:pt x="14235" y="680"/>
                </a:cubicBezTo>
                <a:cubicBezTo>
                  <a:pt x="14193" y="680"/>
                  <a:pt x="14152" y="670"/>
                  <a:pt x="14144" y="657"/>
                </a:cubicBezTo>
                <a:cubicBezTo>
                  <a:pt x="14136" y="645"/>
                  <a:pt x="14089" y="628"/>
                  <a:pt x="14041" y="621"/>
                </a:cubicBezTo>
                <a:cubicBezTo>
                  <a:pt x="13993" y="613"/>
                  <a:pt x="13865" y="588"/>
                  <a:pt x="13754" y="565"/>
                </a:cubicBezTo>
                <a:cubicBezTo>
                  <a:pt x="13644" y="542"/>
                  <a:pt x="13508" y="516"/>
                  <a:pt x="13453" y="508"/>
                </a:cubicBezTo>
                <a:cubicBezTo>
                  <a:pt x="13397" y="500"/>
                  <a:pt x="13345" y="484"/>
                  <a:pt x="13337" y="471"/>
                </a:cubicBezTo>
                <a:cubicBezTo>
                  <a:pt x="13329" y="459"/>
                  <a:pt x="13288" y="448"/>
                  <a:pt x="13246" y="448"/>
                </a:cubicBezTo>
                <a:cubicBezTo>
                  <a:pt x="13203" y="448"/>
                  <a:pt x="13161" y="436"/>
                  <a:pt x="13152" y="422"/>
                </a:cubicBezTo>
                <a:cubicBezTo>
                  <a:pt x="13143" y="408"/>
                  <a:pt x="13089" y="396"/>
                  <a:pt x="13032" y="396"/>
                </a:cubicBezTo>
                <a:cubicBezTo>
                  <a:pt x="12975" y="396"/>
                  <a:pt x="12922" y="386"/>
                  <a:pt x="12914" y="374"/>
                </a:cubicBezTo>
                <a:cubicBezTo>
                  <a:pt x="12906" y="362"/>
                  <a:pt x="12847" y="344"/>
                  <a:pt x="12784" y="335"/>
                </a:cubicBezTo>
                <a:cubicBezTo>
                  <a:pt x="12502" y="295"/>
                  <a:pt x="12286" y="253"/>
                  <a:pt x="12268" y="235"/>
                </a:cubicBezTo>
                <a:cubicBezTo>
                  <a:pt x="12257" y="224"/>
                  <a:pt x="12202" y="216"/>
                  <a:pt x="12146" y="216"/>
                </a:cubicBezTo>
                <a:cubicBezTo>
                  <a:pt x="12091" y="216"/>
                  <a:pt x="12038" y="204"/>
                  <a:pt x="12028" y="190"/>
                </a:cubicBezTo>
                <a:cubicBezTo>
                  <a:pt x="12019" y="176"/>
                  <a:pt x="11977" y="164"/>
                  <a:pt x="11935" y="164"/>
                </a:cubicBezTo>
                <a:cubicBezTo>
                  <a:pt x="11892" y="164"/>
                  <a:pt x="11850" y="153"/>
                  <a:pt x="11841" y="139"/>
                </a:cubicBezTo>
                <a:cubicBezTo>
                  <a:pt x="11832" y="125"/>
                  <a:pt x="11783" y="112"/>
                  <a:pt x="11733" y="112"/>
                </a:cubicBezTo>
                <a:cubicBezTo>
                  <a:pt x="11682" y="112"/>
                  <a:pt x="11619" y="101"/>
                  <a:pt x="11594" y="88"/>
                </a:cubicBezTo>
                <a:cubicBezTo>
                  <a:pt x="11527" y="52"/>
                  <a:pt x="11082" y="4"/>
                  <a:pt x="10786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ítulo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52143">
              <a:lnSpc>
                <a:spcPts val="7700"/>
              </a:lnSpc>
              <a:defRPr sz="7896"/>
            </a:lvl1pPr>
          </a:lstStyle>
          <a:p>
            <a:pPr/>
            <a:r>
              <a:t>obrigado!</a:t>
            </a:r>
          </a:p>
        </p:txBody>
      </p:sp>
      <p:pic>
        <p:nvPicPr>
          <p:cNvPr id="276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4018" y="6057900"/>
            <a:ext cx="7859964" cy="620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e3dc3eff2cb7164b075a87bc8758dffe_d446284687483ae0beee012cb1365007.jpg"/>
          <p:cNvGrpSpPr/>
          <p:nvPr/>
        </p:nvGrpSpPr>
        <p:grpSpPr>
          <a:xfrm>
            <a:off x="6279426" y="1175613"/>
            <a:ext cx="5729148" cy="7935774"/>
            <a:chOff x="0" y="0"/>
            <a:chExt cx="5729147" cy="7935773"/>
          </a:xfrm>
        </p:grpSpPr>
        <p:pic>
          <p:nvPicPr>
            <p:cNvPr id="131" name="e3dc3eff2cb7164b075a87bc8758dffe_d446284687483ae0beee012cb1365007.jpg" descr="e3dc3eff2cb7164b075a87bc8758dffe_d446284687483ae0beee012cb136500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199"/>
              <a:ext cx="5322748" cy="74912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e3dc3eff2cb7164b075a87bc8758dffe_d446284687483ae0beee012cb1365007.jpg" descr="e3dc3eff2cb7164b075a87bc8758dffe_d446284687483ae0beee012cb1365007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729148" cy="79357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images.jpeg"/>
          <p:cNvGrpSpPr/>
          <p:nvPr/>
        </p:nvGrpSpPr>
        <p:grpSpPr>
          <a:xfrm>
            <a:off x="1094872" y="1084907"/>
            <a:ext cx="6743355" cy="8117186"/>
            <a:chOff x="0" y="0"/>
            <a:chExt cx="6743354" cy="8117184"/>
          </a:xfrm>
        </p:grpSpPr>
        <p:pic>
          <p:nvPicPr>
            <p:cNvPr id="135" name="images.jpeg" descr="images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336955" cy="76726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" name="images.jpeg" descr="images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43355" cy="8117185"/>
            </a:xfrm>
            <a:prstGeom prst="rect">
              <a:avLst/>
            </a:prstGeom>
            <a:effectLst/>
          </p:spPr>
        </p:pic>
      </p:grpSp>
      <p:grpSp>
        <p:nvGrpSpPr>
          <p:cNvPr id="139" name="images.jpeg"/>
          <p:cNvGrpSpPr/>
          <p:nvPr/>
        </p:nvGrpSpPr>
        <p:grpSpPr>
          <a:xfrm>
            <a:off x="8055258" y="3861586"/>
            <a:ext cx="9570523" cy="2563828"/>
            <a:chOff x="0" y="0"/>
            <a:chExt cx="9570522" cy="2563826"/>
          </a:xfrm>
        </p:grpSpPr>
        <p:pic>
          <p:nvPicPr>
            <p:cNvPr id="138" name="images.jpe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9164123" cy="21193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images.jpeg" descr="images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570523" cy="25638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661040"/>
            <a:ext cx="2757715" cy="480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0090" y="1345789"/>
            <a:ext cx="15480169" cy="8127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428750"/>
            <a:ext cx="14173200" cy="742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re S et al. Diagnostic Pathol 2023; 18:109"/>
          <p:cNvSpPr txBox="1"/>
          <p:nvPr/>
        </p:nvSpPr>
        <p:spPr>
          <a:xfrm>
            <a:off x="7032241" y="9929956"/>
            <a:ext cx="47300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Share S et al. Diagnostic Pathol 2023; 18:109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428750"/>
            <a:ext cx="14173200" cy="742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re S et al. Diagnostic Pathol 2023; 18:109"/>
          <p:cNvSpPr txBox="1"/>
          <p:nvPr/>
        </p:nvSpPr>
        <p:spPr>
          <a:xfrm>
            <a:off x="7032242" y="9929956"/>
            <a:ext cx="47300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Share S et al. Diagnostic Pathol 2023; 18:109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pasted-movie.png"/>
          <p:cNvGrpSpPr/>
          <p:nvPr/>
        </p:nvGrpSpPr>
        <p:grpSpPr>
          <a:xfrm>
            <a:off x="1201097" y="417329"/>
            <a:ext cx="6979690" cy="9452342"/>
            <a:chOff x="0" y="0"/>
            <a:chExt cx="6979689" cy="9452341"/>
          </a:xfrm>
        </p:grpSpPr>
        <p:pic>
          <p:nvPicPr>
            <p:cNvPr id="15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573290" cy="9007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79690" cy="9452342"/>
            </a:xfrm>
            <a:prstGeom prst="rect">
              <a:avLst/>
            </a:prstGeom>
            <a:effectLst/>
          </p:spPr>
        </p:pic>
      </p:grpSp>
      <p:pic>
        <p:nvPicPr>
          <p:cNvPr id="15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8053" y="3035299"/>
            <a:ext cx="8915401" cy="421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AD - Computer Assisted Diagnosis"/>
          <p:cNvSpPr txBox="1"/>
          <p:nvPr/>
        </p:nvSpPr>
        <p:spPr>
          <a:xfrm>
            <a:off x="10602429" y="8053506"/>
            <a:ext cx="4706650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2500"/>
            </a:lvl1pPr>
          </a:lstStyle>
          <a:p>
            <a:pPr/>
            <a:r>
              <a:t>CAD - Computer Assisted Diagnosis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ongresso de Patologia">
  <a:themeElements>
    <a:clrScheme name="Congresso de Patolog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ongresso de Patologi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ngresso de Patolog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ongresso de Patologia">
  <a:themeElements>
    <a:clrScheme name="Congresso de Patolog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ongresso de Patologi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ngresso de Patolog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